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7" autoAdjust="0"/>
    <p:restoredTop sz="86092" autoAdjust="0"/>
  </p:normalViewPr>
  <p:slideViewPr>
    <p:cSldViewPr>
      <p:cViewPr>
        <p:scale>
          <a:sx n="66" d="100"/>
          <a:sy n="66" d="100"/>
        </p:scale>
        <p:origin x="-1500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470025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  <a:latin typeface="Segoe Print" pitchFamily="2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1714488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5">
                    <a:lumMod val="75000"/>
                  </a:schemeClr>
                </a:solidFill>
                <a:latin typeface="Segoe Ligh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8727" y="2906713"/>
            <a:ext cx="706598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419204" y="4419600"/>
            <a:ext cx="7115196" cy="1143000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1604" y="1600200"/>
            <a:ext cx="3528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7404" y="1600200"/>
            <a:ext cx="3528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9504" y="1535113"/>
            <a:ext cx="3528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79504" y="2174875"/>
            <a:ext cx="3528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7404" y="1535113"/>
            <a:ext cx="3528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7404" y="2174875"/>
            <a:ext cx="3528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1604" y="1600200"/>
            <a:ext cx="711519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83453-07CD-4C03-9425-31D384EE36B5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Segoe Print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Segoe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Segoe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060"/>
          </a:solidFill>
          <a:latin typeface="Segoe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060"/>
          </a:solidFill>
          <a:latin typeface="Segoe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Segoe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triz-plus.ru/xudozhestvennoe-tvorchestvo/netradicionnoe-risovani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Мастер класс на тему:</a:t>
            </a:r>
            <a:br>
              <a:rPr lang="ru-RU" sz="2400" b="1" dirty="0" smtClean="0"/>
            </a:br>
            <a:r>
              <a:rPr lang="ru-RU" sz="2400" b="1" dirty="0"/>
              <a:t>«Развитие творческих способностей детей посредством нетрадиционной техники </a:t>
            </a:r>
            <a:r>
              <a:rPr lang="ru-RU" sz="2400" b="1" dirty="0" smtClean="0"/>
              <a:t>рисования. Техника </a:t>
            </a:r>
            <a:r>
              <a:rPr lang="ru-RU" sz="2400" b="1" dirty="0" err="1" smtClean="0"/>
              <a:t>граттаж</a:t>
            </a:r>
            <a:r>
              <a:rPr lang="ru-RU" sz="2400" b="1" dirty="0" smtClean="0"/>
              <a:t>»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2492896"/>
            <a:ext cx="4392488" cy="1296144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/>
              <a:t>Подготовил: </a:t>
            </a:r>
          </a:p>
          <a:p>
            <a:pPr algn="l"/>
            <a:r>
              <a:rPr lang="ru-RU" sz="1800" b="1" dirty="0" smtClean="0"/>
              <a:t>педагог МОУ ДО ЦД(Ю)ТТ</a:t>
            </a:r>
          </a:p>
          <a:p>
            <a:pPr algn="l"/>
            <a:r>
              <a:rPr lang="ru-RU" sz="1800" b="1" dirty="0" smtClean="0"/>
              <a:t>Филина Екатерина Анатольевна</a:t>
            </a:r>
            <a:endParaRPr lang="ru-RU" sz="18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188640"/>
            <a:ext cx="7115196" cy="593752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u-RU" sz="1900" u="sng" dirty="0" smtClean="0">
              <a:hlinkClick r:id="rId2" tooltip="Нетрадиционное рисование"/>
            </a:endParaRPr>
          </a:p>
          <a:p>
            <a:pPr marL="0" indent="0" algn="ctr">
              <a:buNone/>
            </a:pPr>
            <a:r>
              <a:rPr lang="ru-RU" sz="1900" u="sng" dirty="0" smtClean="0">
                <a:hlinkClick r:id="rId2" tooltip="Нетрадиционное рисование"/>
              </a:rPr>
              <a:t> </a:t>
            </a:r>
            <a:r>
              <a:rPr lang="ru-RU" sz="2000" b="1" u="sng" dirty="0" smtClean="0">
                <a:solidFill>
                  <a:schemeClr val="accent2">
                    <a:lumMod val="75000"/>
                  </a:schemeClr>
                </a:solidFill>
                <a:latin typeface="Segoe Print" panose="02000600000000000000" pitchFamily="2" charset="0"/>
              </a:rPr>
              <a:t>Нетрадиционные техники рисования</a:t>
            </a:r>
          </a:p>
          <a:p>
            <a:pPr marL="0" indent="0" algn="just">
              <a:buNone/>
            </a:pPr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Segoe Print" panose="02000600000000000000" pitchFamily="2" charset="0"/>
            </a:endParaRPr>
          </a:p>
          <a:p>
            <a:pPr marL="0" indent="0" algn="just">
              <a:buNone/>
            </a:pPr>
            <a:r>
              <a:rPr lang="ru-RU" sz="1800" dirty="0" smtClean="0"/>
              <a:t>– </a:t>
            </a:r>
            <a:r>
              <a:rPr lang="ru-RU" sz="1800" dirty="0"/>
              <a:t>это толчок к развитию воображения, творчества, проявлению самостоятельности, инициативы, выражения индивидуальности. Каждая техника – это маленькая игра, доставляющая ребенку радость, положительные эмоции. Она не утомляет, у ребенка сохраняется высокая активность и работоспособность на протяжении всего времени рисования. </a:t>
            </a:r>
            <a:endParaRPr lang="ru-RU" sz="1800" dirty="0" smtClean="0"/>
          </a:p>
          <a:p>
            <a:pPr marL="0" indent="0" algn="just">
              <a:buNone/>
            </a:pPr>
            <a:r>
              <a:rPr lang="ru-RU" sz="1800" dirty="0"/>
              <a:t> Нетрадиционное рисование лежит в основе многих арт-терапевтических техник. Как средство коррекции психических процессов, нетрадиционные техники рисования позволяют преодолеть чувство страха, дают свободу, вселяют уверенность в себе, своих силах. Современные исследования показали, что нетрадиционное рисование способствует ослаблению возбуждения эмоционально расторможенных детей, не смотря на то, что чрезмерно активный ребенок нуждается в обширном пространстве для разворачивания деятельности, его внимание часто рассеянно и неустойчиво. В процессе нестандартной художественной деятельности зона активности сужается, уменьшается амплитуда движений. </a:t>
            </a:r>
          </a:p>
          <a:p>
            <a:endParaRPr lang="ru-RU" sz="1900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1604" y="620688"/>
            <a:ext cx="7115196" cy="57606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 smtClean="0"/>
              <a:t>Существует </a:t>
            </a:r>
            <a:r>
              <a:rPr lang="ru-RU" sz="1800" dirty="0"/>
              <a:t>разные нетрадиционные техники (рисование пальчиками, печать от руки, рисование «тычками», </a:t>
            </a:r>
            <a:r>
              <a:rPr lang="ru-RU" sz="1800" dirty="0" smtClean="0"/>
              <a:t>рисование печатками</a:t>
            </a:r>
            <a:r>
              <a:rPr lang="ru-RU" sz="1800" dirty="0"/>
              <a:t>, тампонирование, монотипия, пластилиновая живопись, </a:t>
            </a:r>
            <a:r>
              <a:rPr lang="ru-RU" sz="1800" dirty="0" err="1"/>
              <a:t>граттаж</a:t>
            </a:r>
            <a:r>
              <a:rPr lang="ru-RU" sz="1800" dirty="0"/>
              <a:t>, батик).</a:t>
            </a:r>
          </a:p>
          <a:p>
            <a:pPr marL="0" indent="0">
              <a:buNone/>
            </a:pPr>
            <a:r>
              <a:rPr lang="ru-RU" sz="1800" dirty="0" smtClean="0"/>
              <a:t> </a:t>
            </a:r>
            <a:r>
              <a:rPr lang="ru-RU" sz="1800" dirty="0"/>
              <a:t>Занятия </a:t>
            </a:r>
            <a:r>
              <a:rPr lang="ru-RU" sz="1800" dirty="0" smtClean="0"/>
              <a:t>данными </a:t>
            </a:r>
            <a:r>
              <a:rPr lang="ru-RU" sz="1800" dirty="0" err="1" smtClean="0"/>
              <a:t>видоми</a:t>
            </a:r>
            <a:r>
              <a:rPr lang="ru-RU" sz="1800" dirty="0" smtClean="0"/>
              <a:t> </a:t>
            </a:r>
            <a:r>
              <a:rPr lang="ru-RU" sz="1800" dirty="0"/>
              <a:t>рисования способствуют развитию зрительно-моторной координации, фантазии, логики, мышления, что очень важно для подготовки дошкольника к обучению в школе. Нетрадиционное рисование – это способ самовыражения, общения с самим собой, отличное средство не только для поднятия настроения, но и для взгляда на мир другими глазами, открытия в себе новых возможностей!</a:t>
            </a:r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5521">
            <a:off x="1432672" y="4119862"/>
            <a:ext cx="2364309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884262"/>
            <a:ext cx="1707357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1732">
            <a:off x="6282461" y="4211212"/>
            <a:ext cx="2322513" cy="1823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9486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476672"/>
            <a:ext cx="7115196" cy="56780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u="sng" dirty="0" smtClean="0">
                <a:solidFill>
                  <a:schemeClr val="accent2">
                    <a:lumMod val="75000"/>
                  </a:schemeClr>
                </a:solidFill>
                <a:latin typeface="Segoe Print" panose="02000600000000000000" pitchFamily="2" charset="0"/>
              </a:rPr>
              <a:t>Техника «</a:t>
            </a:r>
            <a:r>
              <a:rPr lang="ru-RU" sz="2000" b="1" u="sng" dirty="0" err="1" smtClean="0">
                <a:solidFill>
                  <a:schemeClr val="accent2">
                    <a:lumMod val="75000"/>
                  </a:schemeClr>
                </a:solidFill>
                <a:latin typeface="Segoe Print" panose="02000600000000000000" pitchFamily="2" charset="0"/>
              </a:rPr>
              <a:t>Граттаж</a:t>
            </a:r>
            <a:r>
              <a:rPr lang="ru-RU" sz="2000" b="1" u="sng" dirty="0" smtClean="0">
                <a:solidFill>
                  <a:schemeClr val="accent2">
                    <a:lumMod val="75000"/>
                  </a:schemeClr>
                </a:solidFill>
                <a:latin typeface="Segoe Print" panose="02000600000000000000" pitchFamily="2" charset="0"/>
              </a:rPr>
              <a:t>»</a:t>
            </a:r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sz="1800" dirty="0" err="1" smtClean="0"/>
              <a:t>Граттаж</a:t>
            </a:r>
            <a:r>
              <a:rPr lang="ru-RU" sz="1800" dirty="0" smtClean="0"/>
              <a:t> </a:t>
            </a:r>
            <a:r>
              <a:rPr lang="ru-RU" sz="1800" dirty="0"/>
              <a:t>(от фр. </a:t>
            </a:r>
            <a:r>
              <a:rPr lang="ru-RU" sz="1800" dirty="0" err="1"/>
              <a:t>gratter</a:t>
            </a:r>
            <a:r>
              <a:rPr lang="ru-RU" sz="1800" dirty="0"/>
              <a:t> — скрести, царапать) — способ выполнения рисунка путём процарапывания пером или острым инструментом бумаги или картона, залитых тушью. Другое название техники — </a:t>
            </a:r>
            <a:r>
              <a:rPr lang="ru-RU" sz="1800" dirty="0" err="1" smtClean="0"/>
              <a:t>воскография</a:t>
            </a:r>
            <a:r>
              <a:rPr lang="ru-RU" sz="1800" dirty="0" smtClean="0"/>
              <a:t>, </a:t>
            </a:r>
            <a:r>
              <a:rPr lang="ru-RU" sz="1800" dirty="0"/>
              <a:t>«цап-царапки» или «граффито». </a:t>
            </a:r>
            <a:r>
              <a:rPr lang="ru-RU" sz="1800" dirty="0" smtClean="0"/>
              <a:t> </a:t>
            </a:r>
            <a:r>
              <a:rPr lang="ru-RU" sz="1800" dirty="0"/>
              <a:t>Произведения, выполненные в технике </a:t>
            </a:r>
            <a:r>
              <a:rPr lang="ru-RU" sz="1800" dirty="0" err="1"/>
              <a:t>граттажа</a:t>
            </a:r>
            <a:r>
              <a:rPr lang="ru-RU" sz="1800" dirty="0"/>
              <a:t>, отличаются контрастом белых линий рисунка и чёрного фона и похожи на ксилографию или линогравюру</a:t>
            </a:r>
            <a:r>
              <a:rPr lang="ru-RU" sz="1800" dirty="0" smtClean="0"/>
              <a:t>.</a:t>
            </a:r>
            <a:r>
              <a:rPr lang="ru-RU" sz="1800" dirty="0"/>
              <a:t> Основной принцип техники состоит не в нанесении красящих пигментов, а их удаление с бумаги. Фон может быть любого цвета, главное, что бы он был достаточно темным и белые линии на нем четко читались.</a:t>
            </a: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725144"/>
            <a:ext cx="1824144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462" y="4725144"/>
            <a:ext cx="1550954" cy="1765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578" y="4109676"/>
            <a:ext cx="2987762" cy="2370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4835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1604" y="332656"/>
            <a:ext cx="7115196" cy="57935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Segoe Print" panose="02000600000000000000" pitchFamily="2" charset="0"/>
              </a:rPr>
              <a:t>  </a:t>
            </a:r>
            <a:r>
              <a:rPr lang="ru-RU" sz="1800" b="1" u="sng" dirty="0" smtClean="0">
                <a:solidFill>
                  <a:schemeClr val="accent2">
                    <a:lumMod val="75000"/>
                  </a:schemeClr>
                </a:solidFill>
                <a:latin typeface="Segoe Print" panose="02000600000000000000" pitchFamily="2" charset="0"/>
              </a:rPr>
              <a:t>Необходимый материал</a:t>
            </a:r>
          </a:p>
          <a:p>
            <a:pPr marL="0" indent="0">
              <a:buNone/>
            </a:pPr>
            <a:endParaRPr lang="ru-RU" sz="1800" b="1" dirty="0" smtClean="0"/>
          </a:p>
          <a:p>
            <a:pPr marL="0" indent="0" algn="just">
              <a:buNone/>
            </a:pPr>
            <a:r>
              <a:rPr lang="ru-RU" sz="1800" dirty="0"/>
              <a:t>1)обычный картон (не глянцевый) или акварельная шершавая бумага</a:t>
            </a:r>
            <a:r>
              <a:rPr lang="ru-RU" sz="1800" dirty="0" smtClean="0"/>
              <a:t>;</a:t>
            </a:r>
          </a:p>
          <a:p>
            <a:pPr marL="0" indent="0" algn="just">
              <a:buNone/>
            </a:pPr>
            <a:r>
              <a:rPr lang="ru-RU" sz="1800" dirty="0" smtClean="0"/>
              <a:t> </a:t>
            </a:r>
            <a:r>
              <a:rPr lang="ru-RU" sz="1800" dirty="0"/>
              <a:t>2) восковые мелки (желательно такие, которые оставляют насыщенный, жирный след); </a:t>
            </a:r>
            <a:endParaRPr lang="ru-RU" sz="1800" dirty="0" smtClean="0"/>
          </a:p>
          <a:p>
            <a:pPr marL="0" indent="0" algn="just">
              <a:buNone/>
            </a:pPr>
            <a:r>
              <a:rPr lang="ru-RU" sz="1800" dirty="0" smtClean="0"/>
              <a:t>3</a:t>
            </a:r>
            <a:r>
              <a:rPr lang="ru-RU" sz="1800" dirty="0"/>
              <a:t>) гуашь, лучше темных тонов</a:t>
            </a:r>
            <a:r>
              <a:rPr lang="ru-RU" sz="1800" dirty="0" smtClean="0"/>
              <a:t>;</a:t>
            </a:r>
          </a:p>
          <a:p>
            <a:pPr marL="0" indent="0" algn="just">
              <a:buNone/>
            </a:pPr>
            <a:r>
              <a:rPr lang="ru-RU" sz="1800" dirty="0" smtClean="0"/>
              <a:t> </a:t>
            </a:r>
            <a:r>
              <a:rPr lang="ru-RU" sz="1800" dirty="0"/>
              <a:t>4) широкая кисть</a:t>
            </a:r>
            <a:r>
              <a:rPr lang="ru-RU" sz="1800" dirty="0" smtClean="0"/>
              <a:t>;</a:t>
            </a:r>
          </a:p>
          <a:p>
            <a:pPr marL="0" indent="0" algn="just">
              <a:buNone/>
            </a:pPr>
            <a:r>
              <a:rPr lang="ru-RU" sz="1800" dirty="0" smtClean="0"/>
              <a:t> </a:t>
            </a:r>
            <a:r>
              <a:rPr lang="ru-RU" sz="1800" dirty="0"/>
              <a:t>5) деревянная зубочистка (или пустой автоматический карандаш, булавка, палочки от </a:t>
            </a:r>
            <a:r>
              <a:rPr lang="ru-RU" sz="1800" dirty="0" err="1" smtClean="0"/>
              <a:t>чупа-чупсов</a:t>
            </a:r>
            <a:r>
              <a:rPr lang="ru-RU" sz="1800" dirty="0" smtClean="0"/>
              <a:t>, стека </a:t>
            </a:r>
            <a:r>
              <a:rPr lang="ru-RU" sz="1800" dirty="0"/>
              <a:t>и т.д.). </a:t>
            </a:r>
          </a:p>
          <a:p>
            <a:pPr marL="0" indent="0">
              <a:buNone/>
            </a:pPr>
            <a:endParaRPr lang="ru-RU" sz="18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450833"/>
            <a:ext cx="2343076" cy="23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648" y="4865221"/>
            <a:ext cx="20955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http://cs407016.vk.me/v407016729/55b7/U7EK5-U12I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36"/>
          <a:stretch/>
        </p:blipFill>
        <p:spPr bwMode="auto">
          <a:xfrm>
            <a:off x="3774942" y="3865536"/>
            <a:ext cx="1943243" cy="116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stc.chikiriki.club/files/0b/0b2a719cf16811e3becaf80f4162f95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7265">
            <a:off x="1220678" y="4090287"/>
            <a:ext cx="2095941" cy="127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701" y="5497480"/>
            <a:ext cx="1488207" cy="928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2001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1604" y="476672"/>
            <a:ext cx="7115196" cy="56494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u="sng" dirty="0" smtClean="0">
                <a:solidFill>
                  <a:schemeClr val="accent2">
                    <a:lumMod val="75000"/>
                  </a:schemeClr>
                </a:solidFill>
                <a:latin typeface="Segoe Print" panose="02000600000000000000" pitchFamily="2" charset="0"/>
              </a:rPr>
              <a:t>Техника</a:t>
            </a:r>
          </a:p>
          <a:p>
            <a:pPr marL="0" indent="0" algn="just">
              <a:buNone/>
            </a:pPr>
            <a:r>
              <a:rPr lang="ru-RU" sz="1800" dirty="0" smtClean="0"/>
              <a:t>1) Берём </a:t>
            </a:r>
            <a:r>
              <a:rPr lang="ru-RU" sz="1800" dirty="0"/>
              <a:t>плотную бумагу, заштриховывая толстым слоем из цветных восковых мелков</a:t>
            </a:r>
            <a:r>
              <a:rPr lang="ru-RU" sz="1800" dirty="0" smtClean="0"/>
              <a:t>.</a:t>
            </a:r>
          </a:p>
          <a:p>
            <a:pPr marL="0" indent="0" algn="just">
              <a:buNone/>
            </a:pPr>
            <a:r>
              <a:rPr lang="ru-RU" sz="1800" dirty="0" smtClean="0"/>
              <a:t> 2) Затем </a:t>
            </a:r>
            <a:r>
              <a:rPr lang="ru-RU" sz="1800" dirty="0"/>
              <a:t>широкой кистью наносим на поверхность слой туши или гуаши черного цвета. </a:t>
            </a:r>
            <a:endParaRPr lang="ru-RU" sz="1800" dirty="0" smtClean="0"/>
          </a:p>
          <a:p>
            <a:pPr marL="0" indent="0" algn="just">
              <a:buNone/>
            </a:pPr>
            <a:r>
              <a:rPr lang="ru-RU" sz="1800" dirty="0" smtClean="0"/>
              <a:t>3) Когда </a:t>
            </a:r>
            <a:r>
              <a:rPr lang="ru-RU" sz="1800" dirty="0"/>
              <a:t>она высохнет, острым предметом (зубочисткой, пластиковой вилкой, спицей и др.) процарапываем изображение. </a:t>
            </a:r>
            <a:endParaRPr lang="ru-RU" sz="1800" dirty="0" smtClean="0"/>
          </a:p>
          <a:p>
            <a:pPr marL="0" indent="0" algn="just">
              <a:buNone/>
            </a:pPr>
            <a:r>
              <a:rPr lang="ru-RU" sz="1800" dirty="0" smtClean="0"/>
              <a:t>4) Образуется </a:t>
            </a:r>
            <a:r>
              <a:rPr lang="ru-RU" sz="1800" dirty="0"/>
              <a:t>на черном фоне рисунок из тонких белых или цветных штрихов. Чтобы облегчить удаление туши с поверхности бумаги или картона, его пред заливкой тушью покрывают слоем воска (парафина). Чтобы тушь не собиралась в капли на восковой поверхности ее смешивают с мылом (мыльным раствором). Иногда бумагу предварительно тонируют красками, что предает последующему рисунку более живой вид . </a:t>
            </a:r>
            <a:endParaRPr lang="ru-RU" sz="1800" b="1" u="sng" dirty="0">
              <a:solidFill>
                <a:schemeClr val="accent2">
                  <a:lumMod val="75000"/>
                </a:schemeClr>
              </a:solidFill>
              <a:latin typeface="Segoe"/>
            </a:endParaRPr>
          </a:p>
        </p:txBody>
      </p:sp>
    </p:spTree>
    <p:extLst>
      <p:ext uri="{BB962C8B-B14F-4D97-AF65-F5344CB8AC3E}">
        <p14:creationId xmlns:p14="http://schemas.microsoft.com/office/powerpoint/2010/main" val="1491450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u="sng" dirty="0" smtClean="0"/>
              <a:t>Работы учеников </a:t>
            </a:r>
            <a:endParaRPr lang="ru-RU" sz="2000" b="1" u="sng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0" r="19277" b="16966"/>
          <a:stretch/>
        </p:blipFill>
        <p:spPr>
          <a:xfrm>
            <a:off x="1661990" y="1556792"/>
            <a:ext cx="3137097" cy="229844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39" y="1642057"/>
            <a:ext cx="3312369" cy="22293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092" y="3961265"/>
            <a:ext cx="3059995" cy="21320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957" y="4047122"/>
            <a:ext cx="3150531" cy="223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214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1470025"/>
          </a:xfrm>
        </p:spPr>
        <p:txBody>
          <a:bodyPr/>
          <a:lstStyle/>
          <a:p>
            <a:r>
              <a:rPr lang="ru-RU" b="1" dirty="0" smtClean="0"/>
              <a:t>Спасибо за внимание!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47120635"/>
      </p:ext>
    </p:extLst>
  </p:cSld>
  <p:clrMapOvr>
    <a:masterClrMapping/>
  </p:clrMapOvr>
</p:sld>
</file>

<file path=ppt/theme/theme1.xml><?xml version="1.0" encoding="utf-8"?>
<a:theme xmlns:a="http://schemas.openxmlformats.org/drawingml/2006/main" name="TP102470404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419A8E1-C6EB-4260-AC68-A497561CCE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TP102470404_template</Template>
  <TotalTime>109</TotalTime>
  <Words>416</Words>
  <Application>Microsoft Office PowerPoint</Application>
  <PresentationFormat>Экран (4:3)</PresentationFormat>
  <Paragraphs>28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TP102470404_template</vt:lpstr>
      <vt:lpstr>Мастер класс на тему: «Развитие творческих способностей детей посредством нетрадиционной техники рисования. Техника граттаж»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Работы учеников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класс на тему: «Развитие творческих способностей детей посредством нетрадиционной техники рисования. Техника граттаж»</dc:title>
  <dc:creator>филин</dc:creator>
  <cp:lastModifiedBy>филин</cp:lastModifiedBy>
  <cp:revision>8</cp:revision>
  <dcterms:created xsi:type="dcterms:W3CDTF">2015-11-19T13:52:19Z</dcterms:created>
  <dcterms:modified xsi:type="dcterms:W3CDTF">2015-11-19T15:42:00Z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TC024704059991</vt:lpwstr>
  </property>
</Properties>
</file>