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67" r:id="rId6"/>
    <p:sldId id="259" r:id="rId7"/>
    <p:sldId id="261" r:id="rId8"/>
    <p:sldId id="260" r:id="rId9"/>
    <p:sldId id="263" r:id="rId10"/>
    <p:sldId id="265" r:id="rId11"/>
    <p:sldId id="266" r:id="rId12"/>
    <p:sldId id="268" r:id="rId13"/>
    <p:sldId id="269" r:id="rId14"/>
    <p:sldId id="270" r:id="rId15"/>
    <p:sldId id="271"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35" autoAdjust="0"/>
  </p:normalViewPr>
  <p:slideViewPr>
    <p:cSldViewPr snapToGrid="0">
      <p:cViewPr varScale="1">
        <p:scale>
          <a:sx n="67" d="100"/>
          <a:sy n="67"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3E6550-983C-47EE-9BE7-B3B72BA598DB}"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255531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3E6550-983C-47EE-9BE7-B3B72BA598DB}"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365177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3E6550-983C-47EE-9BE7-B3B72BA598DB}"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24936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3E6550-983C-47EE-9BE7-B3B72BA598DB}"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220318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3E6550-983C-47EE-9BE7-B3B72BA598DB}"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10898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3E6550-983C-47EE-9BE7-B3B72BA598DB}"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391984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3E6550-983C-47EE-9BE7-B3B72BA598DB}" type="datetimeFigureOut">
              <a:rPr lang="ru-RU" smtClean="0"/>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3776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3E6550-983C-47EE-9BE7-B3B72BA598DB}" type="datetimeFigureOut">
              <a:rPr lang="ru-RU" smtClean="0"/>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186550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3E6550-983C-47EE-9BE7-B3B72BA598DB}" type="datetimeFigureOut">
              <a:rPr lang="ru-RU" smtClean="0"/>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49738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63E6550-983C-47EE-9BE7-B3B72BA598DB}"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317192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63E6550-983C-47EE-9BE7-B3B72BA598DB}"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8DD412-043B-4DE5-AA41-A8DA464B17E5}" type="slidenum">
              <a:rPr lang="ru-RU" smtClean="0"/>
              <a:t>‹#›</a:t>
            </a:fld>
            <a:endParaRPr lang="ru-RU"/>
          </a:p>
        </p:txBody>
      </p:sp>
    </p:spTree>
    <p:extLst>
      <p:ext uri="{BB962C8B-B14F-4D97-AF65-F5344CB8AC3E}">
        <p14:creationId xmlns:p14="http://schemas.microsoft.com/office/powerpoint/2010/main" val="194707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6550-983C-47EE-9BE7-B3B72BA598DB}" type="datetimeFigureOut">
              <a:rPr lang="ru-RU" smtClean="0"/>
              <a:t>20.04.2020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DD412-043B-4DE5-AA41-A8DA464B17E5}" type="slidenum">
              <a:rPr lang="ru-RU" smtClean="0"/>
              <a:t>‹#›</a:t>
            </a:fld>
            <a:endParaRPr lang="ru-RU"/>
          </a:p>
        </p:txBody>
      </p:sp>
    </p:spTree>
    <p:extLst>
      <p:ext uri="{BB962C8B-B14F-4D97-AF65-F5344CB8AC3E}">
        <p14:creationId xmlns:p14="http://schemas.microsoft.com/office/powerpoint/2010/main" val="270748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0591" y="136790"/>
            <a:ext cx="11670862" cy="6611250"/>
          </a:xfrm>
          <a:prstGeom prst="rect">
            <a:avLst/>
          </a:prstGeom>
        </p:spPr>
      </p:pic>
      <p:sp>
        <p:nvSpPr>
          <p:cNvPr id="3" name="Прямоугольник 2"/>
          <p:cNvSpPr/>
          <p:nvPr/>
        </p:nvSpPr>
        <p:spPr>
          <a:xfrm>
            <a:off x="4495801" y="776293"/>
            <a:ext cx="6129758" cy="1015663"/>
          </a:xfrm>
          <a:prstGeom prst="rect">
            <a:avLst/>
          </a:prstGeom>
        </p:spPr>
        <p:txBody>
          <a:bodyPr wrap="square">
            <a:spAutoFit/>
          </a:bodyPr>
          <a:lstStyle/>
          <a:p>
            <a:pPr algn="ctr"/>
            <a:endParaRPr lang="ru-RU" sz="2000" dirty="0" smtClean="0">
              <a:solidFill>
                <a:srgbClr val="C00000"/>
              </a:solidFill>
            </a:endParaRPr>
          </a:p>
          <a:p>
            <a:pPr algn="ctr"/>
            <a:r>
              <a:rPr lang="ru-RU" dirty="0" smtClean="0">
                <a:solidFill>
                  <a:srgbClr val="C00000"/>
                </a:solidFill>
              </a:rPr>
              <a:t> </a:t>
            </a:r>
            <a:r>
              <a:rPr lang="ru-RU" sz="2000" dirty="0" smtClean="0">
                <a:solidFill>
                  <a:srgbClr val="C00000"/>
                </a:solidFill>
                <a:latin typeface="Times New Roman" panose="02020603050405020304" pitchFamily="18" charset="0"/>
                <a:cs typeface="Times New Roman" panose="02020603050405020304" pitchFamily="18" charset="0"/>
              </a:rPr>
              <a:t>Развивающая книжка из фетра</a:t>
            </a:r>
            <a:br>
              <a:rPr lang="ru-RU" sz="2000" dirty="0" smtClean="0">
                <a:solidFill>
                  <a:srgbClr val="C00000"/>
                </a:solidFill>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838218" y="1791956"/>
            <a:ext cx="5648445" cy="3077766"/>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Маленький ребенок не может рассматривать долго странички книг. И это вполне закономерно. Ребенок от года до трех находится на стадии предметно-</a:t>
            </a:r>
            <a:r>
              <a:rPr lang="ru-RU" dirty="0" err="1" smtClean="0">
                <a:latin typeface="Times New Roman" panose="02020603050405020304" pitchFamily="18" charset="0"/>
                <a:cs typeface="Times New Roman" panose="02020603050405020304" pitchFamily="18" charset="0"/>
              </a:rPr>
              <a:t>манипулятивной</a:t>
            </a:r>
            <a:r>
              <a:rPr lang="ru-RU" dirty="0" smtClean="0">
                <a:latin typeface="Times New Roman" panose="02020603050405020304" pitchFamily="18" charset="0"/>
                <a:cs typeface="Times New Roman" panose="02020603050405020304" pitchFamily="18" charset="0"/>
              </a:rPr>
              <a:t> деятельности. Он не умеет еще наблюдать, рассматривать. Большую часть мира он познает через взаимодействие с ним. Книги из фетра  с интерактивными элементами (окошки, тянучки, сенсорные участки и т.д.) помогают малышу научиться рассматривать, удерживать внимание, развивают восприятие, мышление и мелкую моторику. </a:t>
            </a:r>
          </a:p>
          <a:p>
            <a:pPr algn="just"/>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7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0"/>
            <a:ext cx="12104914"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061680" cy="6858000"/>
          </a:xfrm>
          <a:prstGeom prst="rect">
            <a:avLst/>
          </a:prstGeom>
        </p:spPr>
      </p:pic>
    </p:spTree>
    <p:extLst>
      <p:ext uri="{BB962C8B-B14F-4D97-AF65-F5344CB8AC3E}">
        <p14:creationId xmlns:p14="http://schemas.microsoft.com/office/powerpoint/2010/main" val="270771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0"/>
            <a:ext cx="12104914"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6" y="0"/>
            <a:ext cx="11096729" cy="6858000"/>
          </a:xfrm>
          <a:prstGeom prst="rect">
            <a:avLst/>
          </a:prstGeom>
        </p:spPr>
      </p:pic>
    </p:spTree>
    <p:extLst>
      <p:ext uri="{BB962C8B-B14F-4D97-AF65-F5344CB8AC3E}">
        <p14:creationId xmlns:p14="http://schemas.microsoft.com/office/powerpoint/2010/main" val="263312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439" y="100013"/>
            <a:ext cx="7358062" cy="6858000"/>
          </a:xfrm>
          <a:prstGeom prst="rect">
            <a:avLst/>
          </a:prstGeom>
        </p:spPr>
      </p:pic>
    </p:spTree>
    <p:extLst>
      <p:ext uri="{BB962C8B-B14F-4D97-AF65-F5344CB8AC3E}">
        <p14:creationId xmlns:p14="http://schemas.microsoft.com/office/powerpoint/2010/main" val="236836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7600950" cy="6858000"/>
          </a:xfrm>
          <a:prstGeom prst="rect">
            <a:avLst/>
          </a:prstGeom>
        </p:spPr>
      </p:pic>
    </p:spTree>
    <p:extLst>
      <p:ext uri="{BB962C8B-B14F-4D97-AF65-F5344CB8AC3E}">
        <p14:creationId xmlns:p14="http://schemas.microsoft.com/office/powerpoint/2010/main" val="217003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76601" y="-538160"/>
            <a:ext cx="6543673" cy="7934329"/>
          </a:xfrm>
          <a:prstGeom prst="rect">
            <a:avLst/>
          </a:prstGeom>
        </p:spPr>
      </p:pic>
    </p:spTree>
    <p:extLst>
      <p:ext uri="{BB962C8B-B14F-4D97-AF65-F5344CB8AC3E}">
        <p14:creationId xmlns:p14="http://schemas.microsoft.com/office/powerpoint/2010/main" val="15688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02732" y="-64294"/>
            <a:ext cx="6729412" cy="6858000"/>
          </a:xfrm>
          <a:prstGeom prst="rect">
            <a:avLst/>
          </a:prstGeom>
        </p:spPr>
      </p:pic>
    </p:spTree>
    <p:extLst>
      <p:ext uri="{BB962C8B-B14F-4D97-AF65-F5344CB8AC3E}">
        <p14:creationId xmlns:p14="http://schemas.microsoft.com/office/powerpoint/2010/main" val="162008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5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119742"/>
            <a:ext cx="11908971" cy="6640285"/>
          </a:xfrm>
          <a:prstGeom prst="rect">
            <a:avLst/>
          </a:prstGeom>
        </p:spPr>
      </p:pic>
      <p:sp>
        <p:nvSpPr>
          <p:cNvPr id="3" name="Прямоугольник 2"/>
          <p:cNvSpPr/>
          <p:nvPr/>
        </p:nvSpPr>
        <p:spPr>
          <a:xfrm>
            <a:off x="4421530" y="1751877"/>
            <a:ext cx="6147948" cy="2308324"/>
          </a:xfrm>
          <a:prstGeom prst="rect">
            <a:avLst/>
          </a:prstGeom>
        </p:spPr>
        <p:txBody>
          <a:bodyPr wrap="square">
            <a:spAutoFit/>
          </a:bodyPr>
          <a:lstStyle/>
          <a:p>
            <a:pPr algn="just"/>
            <a:r>
              <a:rPr lang="ru-RU" dirty="0" smtClean="0"/>
              <a:t>	</a:t>
            </a:r>
            <a:r>
              <a:rPr lang="ru-RU" dirty="0" smtClean="0">
                <a:latin typeface="Times New Roman" panose="02020603050405020304" pitchFamily="18" charset="0"/>
                <a:cs typeface="Times New Roman" panose="02020603050405020304" pitchFamily="18" charset="0"/>
              </a:rPr>
              <a:t>Знакомить ребенка со сказками надо начинать как можно раньше и конечно, надо с самых простых сказок: Колобок, Репка, Курочка Ряба. Простые на первый взгляд сюжеты народных сказок воспитывают в детях очень важные качества: честность, трудолюбие, забота о ближнем, бескорыстие и многие другие. Фетровые игрушки для сюжетно-ролевых игр помогут ребенку приобрести навыки общения и расширить кругозор.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91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5747" y="81023"/>
            <a:ext cx="11977591" cy="6858000"/>
          </a:xfrm>
          <a:prstGeom prst="rect">
            <a:avLst/>
          </a:prstGeom>
        </p:spPr>
      </p:pic>
      <p:sp>
        <p:nvSpPr>
          <p:cNvPr id="3" name="Прямоугольник 2"/>
          <p:cNvSpPr/>
          <p:nvPr/>
        </p:nvSpPr>
        <p:spPr>
          <a:xfrm>
            <a:off x="5004122" y="929794"/>
            <a:ext cx="5366794" cy="369332"/>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Изготовление мягкой книжки «Репка» и «Колобок»</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22470" y="1419502"/>
            <a:ext cx="6018835" cy="313932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 нашем мастер-классе продемонстрировано изготовление мягкой книжки «Репка» и «Колобок» своими руками из фетра и ткани, которую можно использовать для игр и мини-спектаклей. Благодаря этой игре-сказке-игрушке ребенок сможет познакомиться с содержанием народных сказок, с ее персонажами, посчитать их, поиграть с ними в театр. Книжки из фетра для сказки  «Репка» и «Колобок» помогут полюбить процесс чтения книг. Ведь они не просто слушают сюжет сказки, а сами принимают в нем участие. Организуя домашний театр дети могут выступать в роли разных героев данных сказок.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57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0"/>
            <a:ext cx="12104914" cy="6858000"/>
          </a:xfrm>
          <a:prstGeom prst="rect">
            <a:avLst/>
          </a:prstGeom>
        </p:spPr>
      </p:pic>
      <p:sp>
        <p:nvSpPr>
          <p:cNvPr id="3" name="Прямоугольник 2"/>
          <p:cNvSpPr/>
          <p:nvPr/>
        </p:nvSpPr>
        <p:spPr>
          <a:xfrm>
            <a:off x="5197033" y="1095411"/>
            <a:ext cx="5416953" cy="341632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Простой текст и сюжет сказки позволяют играть даже с самыми маленькими. Все герои хорошо знакомы малышам: бабушка, дедушка, внучка, кошка, собачка и другие… животные. Если малыш пока не говорит, он сможет подражать героям простыми звуками. Книжка из фетра поможет разыграть сюжет, послужит отличной декорацией для сказки, и игр на бытовые темы из жизни русской деревни.</a:t>
            </a:r>
          </a:p>
          <a:p>
            <a:pPr algn="just"/>
            <a:r>
              <a:rPr lang="ru-RU" dirty="0" smtClean="0">
                <a:latin typeface="Times New Roman" panose="02020603050405020304" pitchFamily="18" charset="0"/>
                <a:cs typeface="Times New Roman" panose="02020603050405020304" pitchFamily="18" charset="0"/>
              </a:rPr>
              <a:t>Подобные книжки вы можете изготовить сами. Поделка несложная, поэтому ее изготовление окажется под силу всем членам семьи.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84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0"/>
            <a:ext cx="12104914" cy="6858000"/>
          </a:xfrm>
          <a:prstGeom prst="rect">
            <a:avLst/>
          </a:prstGeom>
        </p:spPr>
      </p:pic>
      <p:sp>
        <p:nvSpPr>
          <p:cNvPr id="3" name="Прямоугольник 2"/>
          <p:cNvSpPr/>
          <p:nvPr/>
        </p:nvSpPr>
        <p:spPr>
          <a:xfrm>
            <a:off x="4114800" y="723038"/>
            <a:ext cx="6945924" cy="4247317"/>
          </a:xfrm>
          <a:prstGeom prst="rect">
            <a:avLst/>
          </a:prstGeom>
        </p:spPr>
        <p:txBody>
          <a:bodyPr wrap="square">
            <a:spAutoFit/>
          </a:bodyPr>
          <a:lstStyle/>
          <a:p>
            <a:pPr algn="ctr"/>
            <a:r>
              <a:rPr lang="ru-RU" dirty="0" smtClean="0"/>
              <a:t>Сказка Репка</a:t>
            </a:r>
          </a:p>
          <a:p>
            <a:r>
              <a:rPr lang="ru-RU" dirty="0" smtClean="0"/>
              <a:t>Посадил дед репку. Выросла репка большая-пребольшая. Стал дед репку из земли тащить: тянет-потянет, вытянуть не может.</a:t>
            </a:r>
          </a:p>
          <a:p>
            <a:r>
              <a:rPr lang="ru-RU" dirty="0" smtClean="0"/>
              <a:t>Позвал дед бабку. Бабка за дедку, дедка за репку — тянут-потянут, вытянуть не могут.</a:t>
            </a:r>
            <a:r>
              <a:rPr lang="ru-RU" dirty="0"/>
              <a:t> Позвала бабка внучку. Внучка за бабку, бабка за дедку, дедка за репку — тянут-потянут, вытянуть не могут.</a:t>
            </a:r>
          </a:p>
          <a:p>
            <a:r>
              <a:rPr lang="ru-RU" dirty="0"/>
              <a:t>Кликнула внучка Жучку. Жучка за внучку, внучка за бабку, бабка за дедку, дедка за репку — тянут-потянут, вытянуть не могут.</a:t>
            </a:r>
          </a:p>
          <a:p>
            <a:r>
              <a:rPr lang="ru-RU" dirty="0"/>
              <a:t>Кликнула Жучка кошку. Кошка за Жучку, Жучка за внучку, внучка за бабку, бабка за дедку, дедка за репку — тянут-потянут, вытянуть не могут.</a:t>
            </a:r>
          </a:p>
          <a:p>
            <a:r>
              <a:rPr lang="ru-RU" dirty="0"/>
              <a:t>Позвала кошка мышку. Мышка за кошку, кошка за Жучку, Жучка за внучку, внучка за бабку, бабка за дедку, дедка за репку — тянут-потянут, вытащили репку!</a:t>
            </a:r>
          </a:p>
          <a:p>
            <a:endParaRPr lang="ru-RU" dirty="0"/>
          </a:p>
        </p:txBody>
      </p:sp>
    </p:spTree>
    <p:extLst>
      <p:ext uri="{BB962C8B-B14F-4D97-AF65-F5344CB8AC3E}">
        <p14:creationId xmlns:p14="http://schemas.microsoft.com/office/powerpoint/2010/main" val="198089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683" y="0"/>
            <a:ext cx="12104914" cy="6858000"/>
          </a:xfrm>
          <a:prstGeom prst="rect">
            <a:avLst/>
          </a:prstGeom>
        </p:spPr>
      </p:pic>
      <p:sp>
        <p:nvSpPr>
          <p:cNvPr id="3" name="Прямоугольник 2"/>
          <p:cNvSpPr/>
          <p:nvPr/>
        </p:nvSpPr>
        <p:spPr>
          <a:xfrm>
            <a:off x="5972536" y="1477243"/>
            <a:ext cx="3502089" cy="369332"/>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Материалы для фетровой книжки </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645769" y="2124367"/>
            <a:ext cx="4910342" cy="1754326"/>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фетровые или </a:t>
            </a:r>
            <a:r>
              <a:rPr lang="ru-RU" dirty="0" err="1" smtClean="0">
                <a:latin typeface="Times New Roman" panose="02020603050405020304" pitchFamily="18" charset="0"/>
                <a:cs typeface="Times New Roman" panose="02020603050405020304" pitchFamily="18" charset="0"/>
              </a:rPr>
              <a:t>флисовые</a:t>
            </a:r>
            <a:r>
              <a:rPr lang="ru-RU" dirty="0" smtClean="0">
                <a:latin typeface="Times New Roman" panose="02020603050405020304" pitchFamily="18" charset="0"/>
                <a:cs typeface="Times New Roman" panose="02020603050405020304" pitchFamily="18" charset="0"/>
              </a:rPr>
              <a:t>  кусочки ткани ;</a:t>
            </a:r>
          </a:p>
          <a:p>
            <a:r>
              <a:rPr lang="ru-RU" dirty="0" smtClean="0">
                <a:latin typeface="Times New Roman" panose="02020603050405020304" pitchFamily="18" charset="0"/>
                <a:cs typeface="Times New Roman" panose="02020603050405020304" pitchFamily="18" charset="0"/>
              </a:rPr>
              <a:t>- ножницы; маркер по ткани;</a:t>
            </a:r>
          </a:p>
          <a:p>
            <a:r>
              <a:rPr lang="ru-RU" dirty="0" smtClean="0">
                <a:latin typeface="Times New Roman" panose="02020603050405020304" pitchFamily="18" charset="0"/>
                <a:cs typeface="Times New Roman" panose="02020603050405020304" pitchFamily="18" charset="0"/>
              </a:rPr>
              <a:t>- клей Момент, Титан или  клеевой пистолет;</a:t>
            </a:r>
          </a:p>
          <a:p>
            <a:r>
              <a:rPr lang="ru-RU" dirty="0" smtClean="0">
                <a:latin typeface="Times New Roman" panose="02020603050405020304" pitchFamily="18" charset="0"/>
                <a:cs typeface="Times New Roman" panose="02020603050405020304" pitchFamily="18" charset="0"/>
              </a:rPr>
              <a:t>- нитки с иглами;</a:t>
            </a:r>
          </a:p>
          <a:p>
            <a:r>
              <a:rPr lang="ru-RU" dirty="0" smtClean="0">
                <a:latin typeface="Times New Roman" panose="02020603050405020304" pitchFamily="18" charset="0"/>
                <a:cs typeface="Times New Roman" panose="02020603050405020304" pitchFamily="18" charset="0"/>
              </a:rPr>
              <a:t>- различный  декор;</a:t>
            </a:r>
          </a:p>
          <a:p>
            <a:r>
              <a:rPr lang="ru-RU" dirty="0" smtClean="0">
                <a:latin typeface="Times New Roman" panose="02020603050405020304" pitchFamily="18" charset="0"/>
                <a:cs typeface="Times New Roman" panose="02020603050405020304" pitchFamily="18" charset="0"/>
              </a:rPr>
              <a:t>- двусторонняя лента-липучка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42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0"/>
            <a:ext cx="12104914" cy="6858000"/>
          </a:xfrm>
          <a:prstGeom prst="rect">
            <a:avLst/>
          </a:prstGeom>
        </p:spPr>
      </p:pic>
      <p:sp>
        <p:nvSpPr>
          <p:cNvPr id="3" name="Прямоугольник 2"/>
          <p:cNvSpPr/>
          <p:nvPr/>
        </p:nvSpPr>
        <p:spPr>
          <a:xfrm>
            <a:off x="5495155" y="1021995"/>
            <a:ext cx="4655841" cy="369332"/>
          </a:xfrm>
          <a:prstGeom prst="rect">
            <a:avLst/>
          </a:prstGeom>
        </p:spPr>
        <p:txBody>
          <a:bodyPr wrap="square">
            <a:spAutoFit/>
          </a:bodyPr>
          <a:lstStyle/>
          <a:p>
            <a:pPr algn="ctr"/>
            <a:r>
              <a:rPr lang="ru-RU" dirty="0" smtClean="0">
                <a:solidFill>
                  <a:srgbClr val="C00000"/>
                </a:solidFill>
                <a:latin typeface="Times New Roman" panose="02020603050405020304" pitchFamily="18" charset="0"/>
                <a:cs typeface="Times New Roman" panose="02020603050405020304" pitchFamily="18" charset="0"/>
              </a:rPr>
              <a:t>Процесс изготовления фетровой книги</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91919" y="1591932"/>
            <a:ext cx="5891514" cy="2585323"/>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В первую очередь, готовят текстильное основание книжки, состоящей из одного разворота. Необходимо подготовить 4 одинаковых прямоугольника, по 2 на каждый лист книги. На лицевую сторону можно сразу же приклеить или пришить название сказки из красочных фетровых или тканевых букв. Затем прямоугольники складываются попарно, проложив внутри ватман или дублирующую ткань. Далее прострочить. Обложка готова.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03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6" y="0"/>
            <a:ext cx="11846413" cy="6724891"/>
          </a:xfrm>
          <a:prstGeom prst="rect">
            <a:avLst/>
          </a:prstGeom>
        </p:spPr>
      </p:pic>
      <p:sp>
        <p:nvSpPr>
          <p:cNvPr id="3" name="Прямоугольник 2"/>
          <p:cNvSpPr/>
          <p:nvPr/>
        </p:nvSpPr>
        <p:spPr>
          <a:xfrm>
            <a:off x="5497975" y="1464213"/>
            <a:ext cx="4734045" cy="2308324"/>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Оба листа соединяют общим швом. Наружные края каждого листа можно обработать ножницами-зигзаг или окантовать косой бейкой. В центре лицевой панели вшивают по одной одинаковой по длине завязке или шляпную резинку, а на другой пришивают красивую пуговицу. Количество страниц и форма книжки может быть любой.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8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0470" y="0"/>
            <a:ext cx="11954443" cy="6759615"/>
          </a:xfrm>
          <a:prstGeom prst="rect">
            <a:avLst/>
          </a:prstGeom>
        </p:spPr>
      </p:pic>
      <p:sp>
        <p:nvSpPr>
          <p:cNvPr id="4" name="Прямоугольник 3"/>
          <p:cNvSpPr/>
          <p:nvPr/>
        </p:nvSpPr>
        <p:spPr>
          <a:xfrm>
            <a:off x="6183392" y="964121"/>
            <a:ext cx="3226826" cy="369332"/>
          </a:xfrm>
          <a:prstGeom prst="rect">
            <a:avLst/>
          </a:prstGeom>
        </p:spPr>
        <p:txBody>
          <a:bodyPr wrap="square">
            <a:spAutoFit/>
          </a:bodyPr>
          <a:lstStyle/>
          <a:p>
            <a:pPr algn="ctr"/>
            <a:r>
              <a:rPr lang="ru-RU" dirty="0" smtClean="0">
                <a:solidFill>
                  <a:srgbClr val="C00000"/>
                </a:solidFill>
              </a:rPr>
              <a:t> </a:t>
            </a:r>
            <a:r>
              <a:rPr lang="ru-RU" dirty="0" smtClean="0">
                <a:solidFill>
                  <a:srgbClr val="C00000"/>
                </a:solidFill>
                <a:latin typeface="Times New Roman" panose="02020603050405020304" pitchFamily="18" charset="0"/>
                <a:cs typeface="Times New Roman" panose="02020603050405020304" pitchFamily="18" charset="0"/>
              </a:rPr>
              <a:t>Персонажи сказки</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61368" y="1431473"/>
            <a:ext cx="6053559" cy="341632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После проделанной подготовительной работы можно приступать к наполнению книжки. Из фетровых фрагментов необходимо вырезать детали домика, в котором будут жить герои сказки, деревья, полянки, тропинки, грядки, пеньки. Одним словом все, что бы вы хотели увидеть и с чем познакомить своего ребенка. Выкройки для сказки Репка и Колобок очень простые, можно сделать их самим по  образцу, а также использовать готовые изображения из бумажной книги или из интернета. Во время игры вынимаем персонажей поочередно, согласно сценарию сказки, а ребенок крепит фигурки персонажей друг за другом.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9805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300</Words>
  <Application>Microsoft Office PowerPoint</Application>
  <PresentationFormat>Широкоэкранный</PresentationFormat>
  <Paragraphs>27</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7kab</cp:lastModifiedBy>
  <cp:revision>10</cp:revision>
  <dcterms:created xsi:type="dcterms:W3CDTF">2020-02-19T16:00:50Z</dcterms:created>
  <dcterms:modified xsi:type="dcterms:W3CDTF">2020-04-20T06:58:48Z</dcterms:modified>
</cp:coreProperties>
</file>