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1" r:id="rId4"/>
    <p:sldId id="262" r:id="rId5"/>
    <p:sldId id="264" r:id="rId6"/>
    <p:sldId id="263" r:id="rId7"/>
    <p:sldId id="265" r:id="rId8"/>
    <p:sldId id="266" r:id="rId9"/>
    <p:sldId id="268" r:id="rId10"/>
    <p:sldId id="267" r:id="rId11"/>
    <p:sldId id="269" r:id="rId12"/>
    <p:sldId id="271" r:id="rId13"/>
    <p:sldId id="272" r:id="rId14"/>
    <p:sldId id="27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7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8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2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2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4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2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8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DDA0-8881-4064-AC87-EB93CCC21127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A61E-EB30-4CF8-ACE7-96F2A6F3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5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7118-anna-vintur.html?utm_source=bio&amp;utm_medium=body&amp;utm_campaign=content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g" /><Relationship Id="rId4" Type="http://schemas.openxmlformats.org/officeDocument/2006/relationships/hyperlink" Target="https://24smi.org/celebrity/5081-kristian-dior.html?utm_source=bio&amp;utm_medium=body&amp;utm_campaign=content" TargetMode="Externa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 /><Relationship Id="rId3" Type="http://schemas.openxmlformats.org/officeDocument/2006/relationships/hyperlink" Target="https://wiki.wildberries.ru/glossary/%D0%B4%D0%B5%D1%84%D0%B8%D0%BB%D0%B5" TargetMode="External" /><Relationship Id="rId7" Type="http://schemas.openxmlformats.org/officeDocument/2006/relationships/image" Target="../media/image18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jpeg" /><Relationship Id="rId5" Type="http://schemas.openxmlformats.org/officeDocument/2006/relationships/hyperlink" Target="https://wiki.wildberries.ru/glossary/%D0%BD%D0%B5%D0%B4%D0%B5%D0%BB%D1%8F-%D0%B2%D1%8B%D1%81%D0%BE%D0%BA%D0%BE%D0%B9-%D0%BC%D0%BE%D0%B4%D1%8B" TargetMode="External" /><Relationship Id="rId4" Type="http://schemas.openxmlformats.org/officeDocument/2006/relationships/hyperlink" Target="https://wiki.wildberries.ru/glossary/%D0%B1%D1%83%D1%82%D0%B8%D0%BA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07" y="-78828"/>
            <a:ext cx="9273107" cy="69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76470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  <a:p>
            <a:pPr algn="ctr"/>
            <a:r>
              <a:rPr lang="ru-RU" sz="7200" dirty="0"/>
              <a:t>Дизайнеры, </a:t>
            </a:r>
          </a:p>
          <a:p>
            <a:pPr algn="ctr"/>
            <a:r>
              <a:rPr lang="ru-RU" sz="7200" dirty="0"/>
              <a:t>ставшие легендами            мира моды </a:t>
            </a:r>
          </a:p>
          <a:p>
            <a:pPr algn="r"/>
            <a:r>
              <a:rPr lang="ru-RU" dirty="0"/>
              <a:t>                                                                      </a:t>
            </a:r>
          </a:p>
          <a:p>
            <a:pPr algn="r"/>
            <a:r>
              <a:rPr lang="ru-RU" b="1" dirty="0"/>
              <a:t>Подготовил: </a:t>
            </a:r>
            <a:r>
              <a:rPr lang="ru-RU" b="1" dirty="0" err="1"/>
              <a:t>п.д.о</a:t>
            </a:r>
            <a:r>
              <a:rPr lang="ru-RU" b="1" dirty="0"/>
              <a:t> СП ДТД и М ГБОУ  СОШ № 14 </a:t>
            </a:r>
            <a:r>
              <a:rPr lang="ru-RU" b="1" dirty="0" err="1"/>
              <a:t>г.о</a:t>
            </a:r>
            <a:r>
              <a:rPr lang="ru-RU" b="1" dirty="0"/>
              <a:t>. Сызрань    </a:t>
            </a:r>
          </a:p>
          <a:p>
            <a:pPr algn="r"/>
            <a:r>
              <a:rPr lang="ru-RU" b="1" dirty="0"/>
              <a:t>Г.А Елистратова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ctr"/>
            <a:r>
              <a:rPr lang="ru-RU" dirty="0"/>
              <a:t>             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2218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5" y="2606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600" b="1" dirty="0"/>
              <a:t>Ив Сен-Лоран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59" y="905474"/>
            <a:ext cx="3481924" cy="38196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751344"/>
            <a:ext cx="875930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Один из ведущих модельеров XX столетия, которого </a:t>
            </a:r>
          </a:p>
          <a:p>
            <a:pPr fontAlgn="base"/>
            <a:r>
              <a:rPr lang="ru-RU" b="1" dirty="0" err="1"/>
              <a:t>Кристиан</a:t>
            </a:r>
            <a:r>
              <a:rPr lang="ru-RU" b="1" dirty="0"/>
              <a:t> Диор выбрал своим преемником. С детства</a:t>
            </a:r>
          </a:p>
          <a:p>
            <a:pPr fontAlgn="base"/>
            <a:r>
              <a:rPr lang="ru-RU" b="1" dirty="0"/>
              <a:t> рисовал и любил театр, делал домашние кукольные</a:t>
            </a:r>
          </a:p>
          <a:p>
            <a:pPr fontAlgn="base"/>
            <a:r>
              <a:rPr lang="ru-RU" b="1" dirty="0"/>
              <a:t> постановки, клеил костюмы и рисовал декорации. </a:t>
            </a:r>
          </a:p>
          <a:p>
            <a:pPr fontAlgn="base"/>
            <a:r>
              <a:rPr lang="ru-RU" b="1" dirty="0"/>
              <a:t>Лоран работал ассистентом у Диора и был очарован</a:t>
            </a:r>
          </a:p>
          <a:p>
            <a:pPr fontAlgn="base"/>
            <a:r>
              <a:rPr lang="ru-RU" b="1" dirty="0"/>
              <a:t> его гением, а Диор в свою очередь сразу признал в </a:t>
            </a:r>
          </a:p>
          <a:p>
            <a:pPr fontAlgn="base"/>
            <a:r>
              <a:rPr lang="ru-RU" b="1" dirty="0"/>
              <a:t>молодом человеке будущего мастера.</a:t>
            </a:r>
          </a:p>
          <a:p>
            <a:pPr fontAlgn="base"/>
            <a:r>
              <a:rPr lang="ru-RU" b="1" dirty="0"/>
              <a:t>В 21 год Лоран становится главой одного из самых </a:t>
            </a:r>
          </a:p>
          <a:p>
            <a:pPr fontAlgn="base"/>
            <a:r>
              <a:rPr lang="ru-RU" b="1" dirty="0"/>
              <a:t>известных модных домов после скоропостижной </a:t>
            </a:r>
          </a:p>
          <a:p>
            <a:pPr fontAlgn="base"/>
            <a:r>
              <a:rPr lang="ru-RU" b="1" dirty="0"/>
              <a:t>смерти Диора и буквально спасает бренд от </a:t>
            </a:r>
            <a:r>
              <a:rPr lang="ru-RU" b="1" dirty="0" err="1"/>
              <a:t>финансо</a:t>
            </a:r>
            <a:r>
              <a:rPr lang="ru-RU" b="1" dirty="0"/>
              <a:t>-</a:t>
            </a:r>
          </a:p>
          <a:p>
            <a:pPr fontAlgn="base"/>
            <a:r>
              <a:rPr lang="ru-RU" b="1" dirty="0"/>
              <a:t>вой гибели. Он представил свою первую женскую </a:t>
            </a:r>
          </a:p>
          <a:p>
            <a:pPr fontAlgn="base"/>
            <a:r>
              <a:rPr lang="ru-RU" b="1" dirty="0"/>
              <a:t>коллекцию более мягкого и легкого варианта </a:t>
            </a:r>
          </a:p>
          <a:p>
            <a:pPr fontAlgn="base"/>
            <a:r>
              <a:rPr lang="ru-RU" b="1" dirty="0"/>
              <a:t>нью-лука с силуэтом трапеция. Лоран был первым, </a:t>
            </a:r>
          </a:p>
          <a:p>
            <a:pPr fontAlgn="base"/>
            <a:r>
              <a:rPr lang="ru-RU" b="1" dirty="0"/>
              <a:t>кто </a:t>
            </a:r>
            <a:r>
              <a:rPr lang="ru-RU" b="1" dirty="0" err="1"/>
              <a:t>предста</a:t>
            </a:r>
            <a:r>
              <a:rPr lang="ru-RU" b="1" dirty="0"/>
              <a:t>-вил французскую моду в СССР (1959 год),</a:t>
            </a:r>
          </a:p>
          <a:p>
            <a:pPr fontAlgn="base"/>
            <a:r>
              <a:rPr lang="ru-RU" b="1" dirty="0"/>
              <a:t> прилетев сюда с 12 манекенщицами. Казалось, что впереди блестящие перспективы в качестве преемника, оправдавшего ожидания покойного Диора. Но не обошлось, однако, без зависти и неприятностей. Владелец модного дома </a:t>
            </a:r>
            <a:r>
              <a:rPr lang="ru-RU" b="1" dirty="0" err="1"/>
              <a:t>Dior</a:t>
            </a:r>
            <a:r>
              <a:rPr lang="ru-RU" b="1" dirty="0"/>
              <a:t> (Марсель </a:t>
            </a:r>
            <a:r>
              <a:rPr lang="ru-RU" b="1" dirty="0" err="1"/>
              <a:t>Буссак</a:t>
            </a:r>
            <a:r>
              <a:rPr lang="ru-RU" b="1" dirty="0"/>
              <a:t>), по слухам, настоял на том, чтобы Сен-Лорана отправили на военную службу в Африку, тем самым желая избавиться от дизайнера. Там же он узнает, что уволен из модного дома </a:t>
            </a:r>
            <a:r>
              <a:rPr lang="ru-RU" b="1" dirty="0" err="1"/>
              <a:t>Dior</a:t>
            </a:r>
            <a:r>
              <a:rPr lang="ru-RU" b="1" dirty="0"/>
              <a:t>.</a:t>
            </a:r>
          </a:p>
          <a:p>
            <a:pPr fontAlgn="base"/>
            <a:r>
              <a:rPr lang="ru-RU" b="1" dirty="0"/>
              <a:t>В 1961 году появляется бренд </a:t>
            </a:r>
            <a:r>
              <a:rPr lang="ru-RU" b="1" dirty="0" err="1"/>
              <a:t>Yves</a:t>
            </a:r>
            <a:r>
              <a:rPr lang="ru-RU" b="1" dirty="0"/>
              <a:t> </a:t>
            </a:r>
            <a:r>
              <a:rPr lang="ru-RU" b="1" dirty="0" err="1"/>
              <a:t>Saint</a:t>
            </a:r>
            <a:r>
              <a:rPr lang="ru-RU" b="1" dirty="0"/>
              <a:t> </a:t>
            </a:r>
            <a:r>
              <a:rPr lang="ru-RU" b="1" dirty="0" err="1"/>
              <a:t>Laurent</a:t>
            </a:r>
            <a:r>
              <a:rPr lang="ru-RU" b="1" dirty="0"/>
              <a:t> (Ив Сен-Лоран), первая его коллекция имела большой успех. Восточные мотивы, яркие цвета, вдохновение родом из африканских стран.</a:t>
            </a:r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87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выставку в музее Метрополитен.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560840" cy="49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843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endParaRPr lang="ru-RU" b="1" dirty="0"/>
          </a:p>
          <a:p>
            <a:pPr fontAlgn="base"/>
            <a:r>
              <a:rPr lang="ru-RU" b="1" dirty="0"/>
              <a:t>Сен-Лоран также выпускает духи, работает как театральный художник, создает декорации и костюмы.  Идеи последующих коллекций Лорана также получили большое признание и стали своеобразной модной классикой: женские смокинги (впоследствии они стали фирменной чертой бренда), брючные костюмы, высокие сапоги, свитеры с высоким горлом, черные кожаные куртки, платья в стиле сафари, этнические мотивы. Лоран становится первым дизайнером, который выпускает полноценную линию прет-а-порте, а также первым дизайнером, которому при жизни посвящают выставку в музее Метрополитен.</a:t>
            </a:r>
          </a:p>
        </p:txBody>
      </p:sp>
    </p:spTree>
    <p:extLst>
      <p:ext uri="{BB962C8B-B14F-4D97-AF65-F5344CB8AC3E}">
        <p14:creationId xmlns:p14="http://schemas.microsoft.com/office/powerpoint/2010/main" val="356009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391" y="51862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/>
              <a:t>     Роберто </a:t>
            </a:r>
            <a:r>
              <a:rPr lang="ru-RU" sz="3600" b="1" dirty="0" err="1"/>
              <a:t>Кавалли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350020" cy="4437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889844"/>
            <a:ext cx="90021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b="1" dirty="0"/>
              <a:t>Знаменитый итальянский дизайнер просит называть </a:t>
            </a:r>
          </a:p>
          <a:p>
            <a:pPr fontAlgn="base"/>
            <a:r>
              <a:rPr lang="ru-RU" b="1" dirty="0"/>
              <a:t>себя «художником моды» и славится своими </a:t>
            </a:r>
            <a:r>
              <a:rPr lang="ru-RU" b="1" dirty="0" err="1"/>
              <a:t>экзотичес</a:t>
            </a:r>
            <a:r>
              <a:rPr lang="ru-RU" b="1" dirty="0"/>
              <a:t>-</a:t>
            </a:r>
          </a:p>
          <a:p>
            <a:pPr fontAlgn="base"/>
            <a:r>
              <a:rPr lang="ru-RU" b="1" dirty="0"/>
              <a:t>кими и эффектными коллекциями одежды и аксессуаров. </a:t>
            </a:r>
          </a:p>
          <a:p>
            <a:pPr fontAlgn="base"/>
            <a:r>
              <a:rPr lang="ru-RU" b="1" dirty="0"/>
              <a:t>Его модный дом придерживается философии женствен-</a:t>
            </a:r>
          </a:p>
          <a:p>
            <a:pPr fontAlgn="base"/>
            <a:r>
              <a:rPr lang="ru-RU" b="1" dirty="0" err="1"/>
              <a:t>ности</a:t>
            </a:r>
            <a:r>
              <a:rPr lang="ru-RU" b="1" dirty="0"/>
              <a:t>, шика и яркого темперамента. Сам дизайнер в </a:t>
            </a:r>
          </a:p>
          <a:p>
            <a:pPr fontAlgn="base"/>
            <a:r>
              <a:rPr lang="ru-RU" b="1" dirty="0"/>
              <a:t>одном из интервью сказал, что его мода «стала успешной</a:t>
            </a:r>
          </a:p>
          <a:p>
            <a:pPr fontAlgn="base"/>
            <a:r>
              <a:rPr lang="ru-RU" b="1" dirty="0"/>
              <a:t> и актуальной, потому что остальные дизайнеры </a:t>
            </a:r>
            <a:r>
              <a:rPr lang="ru-RU" b="1" dirty="0" err="1"/>
              <a:t>продол</a:t>
            </a:r>
            <a:r>
              <a:rPr lang="ru-RU" b="1" dirty="0"/>
              <a:t>-</a:t>
            </a:r>
          </a:p>
          <a:p>
            <a:pPr fontAlgn="base"/>
            <a:r>
              <a:rPr lang="ru-RU" b="1" dirty="0"/>
              <a:t>жали выпускать монотонные вещи… В течение долгого </a:t>
            </a:r>
          </a:p>
          <a:p>
            <a:pPr fontAlgn="base"/>
            <a:r>
              <a:rPr lang="ru-RU" b="1" dirty="0"/>
              <a:t>времени дизайнеры пытались одевать женщин наравне</a:t>
            </a:r>
          </a:p>
          <a:p>
            <a:pPr fontAlgn="base"/>
            <a:r>
              <a:rPr lang="ru-RU" b="1" dirty="0"/>
              <a:t> с мужчинами. Я изменил эту тенденцию. Я пытаюсь </a:t>
            </a:r>
          </a:p>
          <a:p>
            <a:pPr fontAlgn="base"/>
            <a:r>
              <a:rPr lang="ru-RU" b="1" dirty="0"/>
              <a:t>подчеркнуть одеждой женственную сторону, которая </a:t>
            </a:r>
          </a:p>
          <a:p>
            <a:pPr fontAlgn="base"/>
            <a:r>
              <a:rPr lang="ru-RU" b="1" dirty="0"/>
              <a:t>присутствует в каждой представительнице прекрасного</a:t>
            </a:r>
          </a:p>
          <a:p>
            <a:pPr fontAlgn="base"/>
            <a:r>
              <a:rPr lang="ru-RU" b="1" dirty="0"/>
              <a:t> пола». Большое влияние на раскрытие таланта </a:t>
            </a:r>
            <a:r>
              <a:rPr lang="ru-RU" b="1" dirty="0" err="1"/>
              <a:t>Кавалли</a:t>
            </a:r>
            <a:r>
              <a:rPr lang="ru-RU" b="1" dirty="0"/>
              <a:t> </a:t>
            </a:r>
          </a:p>
          <a:p>
            <a:pPr fontAlgn="base"/>
            <a:r>
              <a:rPr lang="ru-RU" b="1" dirty="0"/>
              <a:t>оказал его дедушка, известный художник Джузеппе </a:t>
            </a:r>
          </a:p>
          <a:p>
            <a:pPr fontAlgn="base"/>
            <a:r>
              <a:rPr lang="ru-RU" b="1" dirty="0"/>
              <a:t>Росси, и его мама, которая была портнихой и дизайнером.</a:t>
            </a:r>
          </a:p>
          <a:p>
            <a:pPr fontAlgn="base"/>
            <a:r>
              <a:rPr lang="ru-RU" b="1" dirty="0"/>
              <a:t> В детстве, помогая матери с шитьем одежды, </a:t>
            </a:r>
            <a:r>
              <a:rPr lang="ru-RU" b="1" dirty="0" err="1"/>
              <a:t>Кавалли</a:t>
            </a:r>
            <a:r>
              <a:rPr lang="ru-RU" b="1" dirty="0"/>
              <a:t> </a:t>
            </a:r>
          </a:p>
          <a:p>
            <a:pPr fontAlgn="base"/>
            <a:r>
              <a:rPr lang="ru-RU" b="1" dirty="0"/>
              <a:t>понял, что хочет заниматься дизайном и модой. Он был</a:t>
            </a:r>
          </a:p>
          <a:p>
            <a:pPr fontAlgn="base"/>
            <a:r>
              <a:rPr lang="ru-RU" b="1" dirty="0"/>
              <a:t> одним из лучших учеников Академии художеств во Флоренции, изучал технологии создания печати на текстиле. Уже тогда он создал серию цветочных </a:t>
            </a:r>
            <a:r>
              <a:rPr lang="ru-RU" b="1" dirty="0" err="1"/>
              <a:t>принтов</a:t>
            </a:r>
            <a:r>
              <a:rPr lang="ru-RU" b="1" dirty="0"/>
              <a:t>, которыми заинтересовались крупные фабрики Италии. </a:t>
            </a:r>
            <a:r>
              <a:rPr lang="ru-RU" b="1" dirty="0" err="1"/>
              <a:t>Кавалли</a:t>
            </a:r>
            <a:r>
              <a:rPr lang="ru-RU" b="1" dirty="0"/>
              <a:t> всегда любил экспериментировать, еще учась в Академии, он стал придумывать разные способы окрашивания кожи и ткани, ему было тогда всего 20 лет.</a:t>
            </a:r>
          </a:p>
          <a:p>
            <a:pPr fontAlgn="base"/>
            <a:r>
              <a:rPr lang="ru-RU" b="1" dirty="0"/>
              <a:t>И вот, эти эксперименты привели к тому, что в начале 70-х </a:t>
            </a:r>
            <a:r>
              <a:rPr lang="ru-RU" b="1" dirty="0" err="1"/>
              <a:t>Кавалли</a:t>
            </a:r>
            <a:r>
              <a:rPr lang="ru-RU" b="1" dirty="0"/>
              <a:t> сам изобрел</a:t>
            </a:r>
            <a:r>
              <a:rPr lang="ru-RU" dirty="0"/>
              <a:t> </a:t>
            </a:r>
            <a:r>
              <a:rPr lang="ru-RU" b="1" dirty="0"/>
              <a:t>и запатентовал систему печати на коже, которая позволяла окрашивать ее в шесть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3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18234" cy="6408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6606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различных цветов. Это революционное </a:t>
            </a:r>
          </a:p>
          <a:p>
            <a:pPr fontAlgn="base"/>
            <a:r>
              <a:rPr lang="ru-RU" b="1" dirty="0"/>
              <a:t>изобретение мгновенно стало популярным</a:t>
            </a:r>
          </a:p>
          <a:p>
            <a:pPr fontAlgn="base"/>
            <a:r>
              <a:rPr lang="ru-RU" b="1" dirty="0"/>
              <a:t> у различных модных домов. Джинсы из</a:t>
            </a:r>
          </a:p>
          <a:p>
            <a:pPr fontAlgn="base"/>
            <a:r>
              <a:rPr lang="ru-RU" b="1" dirty="0"/>
              <a:t> эластичного </a:t>
            </a:r>
            <a:r>
              <a:rPr lang="ru-RU" b="1" dirty="0" err="1"/>
              <a:t>денима</a:t>
            </a:r>
            <a:r>
              <a:rPr lang="ru-RU" b="1" dirty="0"/>
              <a:t> – это еще один хит от </a:t>
            </a:r>
            <a:r>
              <a:rPr lang="ru-RU" b="1" dirty="0" err="1"/>
              <a:t>Кавалли</a:t>
            </a:r>
            <a:r>
              <a:rPr lang="ru-RU" b="1" dirty="0"/>
              <a:t>, обеспечивший Дому процветание и успех.</a:t>
            </a:r>
          </a:p>
          <a:p>
            <a:pPr fontAlgn="base"/>
            <a:r>
              <a:rPr lang="ru-RU" b="1" dirty="0"/>
              <a:t>Яркая и экстравагантная одежда Роберто </a:t>
            </a:r>
          </a:p>
          <a:p>
            <a:pPr fontAlgn="base"/>
            <a:r>
              <a:rPr lang="ru-RU" b="1" dirty="0" err="1"/>
              <a:t>Кавалли</a:t>
            </a:r>
            <a:r>
              <a:rPr lang="ru-RU" b="1" dirty="0"/>
              <a:t> пользуется большим спросом </a:t>
            </a:r>
          </a:p>
          <a:p>
            <a:pPr fontAlgn="base"/>
            <a:r>
              <a:rPr lang="ru-RU" b="1" dirty="0"/>
              <a:t>среди модниц всего мира, её носят самые</a:t>
            </a:r>
          </a:p>
          <a:p>
            <a:pPr fontAlgn="base"/>
            <a:r>
              <a:rPr lang="ru-RU" b="1" dirty="0"/>
              <a:t> гламурные знаменитости на планете. </a:t>
            </a:r>
          </a:p>
          <a:p>
            <a:pPr fontAlgn="base"/>
            <a:r>
              <a:rPr lang="ru-RU" b="1" dirty="0" err="1"/>
              <a:t>Кавалли</a:t>
            </a:r>
            <a:r>
              <a:rPr lang="ru-RU" b="1" dirty="0"/>
              <a:t> считает, что у женщины должен </a:t>
            </a:r>
          </a:p>
          <a:p>
            <a:pPr fontAlgn="base"/>
            <a:r>
              <a:rPr lang="ru-RU" b="1" dirty="0"/>
              <a:t>быть характер и сильно проявленная </a:t>
            </a:r>
          </a:p>
          <a:p>
            <a:pPr fontAlgn="base"/>
            <a:r>
              <a:rPr lang="ru-RU" b="1" dirty="0"/>
              <a:t>индивидуальность. В одном из интервью </a:t>
            </a:r>
          </a:p>
          <a:p>
            <a:pPr fontAlgn="base"/>
            <a:r>
              <a:rPr lang="ru-RU" b="1" dirty="0"/>
              <a:t>он сказал: «Красота идет изнутри, </a:t>
            </a:r>
          </a:p>
          <a:p>
            <a:pPr fontAlgn="base"/>
            <a:r>
              <a:rPr lang="ru-RU" b="1" dirty="0"/>
              <a:t>и является отражением </a:t>
            </a:r>
            <a:r>
              <a:rPr lang="ru-RU" b="1" dirty="0" err="1"/>
              <a:t>индивидуаль</a:t>
            </a:r>
            <a:r>
              <a:rPr lang="ru-RU" b="1" dirty="0"/>
              <a:t>-</a:t>
            </a:r>
          </a:p>
          <a:p>
            <a:pPr fontAlgn="base"/>
            <a:r>
              <a:rPr lang="ru-RU" b="1" dirty="0" err="1"/>
              <a:t>ности</a:t>
            </a:r>
            <a:r>
              <a:rPr lang="ru-RU" b="1" dirty="0"/>
              <a:t> каждого человека… Красота – это </a:t>
            </a:r>
          </a:p>
          <a:p>
            <a:pPr fontAlgn="base"/>
            <a:r>
              <a:rPr lang="ru-RU" b="1" dirty="0"/>
              <a:t>визитная карточка, которая помогает </a:t>
            </a:r>
          </a:p>
          <a:p>
            <a:pPr fontAlgn="base"/>
            <a:r>
              <a:rPr lang="ru-RU" b="1" dirty="0"/>
              <a:t>при первой встрече, но совершенно </a:t>
            </a:r>
          </a:p>
          <a:p>
            <a:pPr fontAlgn="base"/>
            <a:r>
              <a:rPr lang="ru-RU" b="1" dirty="0"/>
              <a:t>бесполезна при второй».</a:t>
            </a:r>
          </a:p>
        </p:txBody>
      </p:sp>
    </p:spTree>
    <p:extLst>
      <p:ext uri="{BB962C8B-B14F-4D97-AF65-F5344CB8AC3E}">
        <p14:creationId xmlns:p14="http://schemas.microsoft.com/office/powerpoint/2010/main" val="131343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37098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96753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Король китча и авангарда, мастер эпатажа-</a:t>
            </a:r>
          </a:p>
          <a:p>
            <a:pPr fontAlgn="base"/>
            <a:r>
              <a:rPr lang="ru-RU" b="1" dirty="0"/>
              <a:t>это только малая часть эпитетов, которыми</a:t>
            </a:r>
          </a:p>
          <a:p>
            <a:pPr fontAlgn="base"/>
            <a:r>
              <a:rPr lang="ru-RU" b="1" dirty="0"/>
              <a:t> можно охарактеризовать модельера. Джон</a:t>
            </a:r>
          </a:p>
          <a:p>
            <a:pPr fontAlgn="base"/>
            <a:r>
              <a:rPr lang="ru-RU" b="1" dirty="0"/>
              <a:t> </a:t>
            </a:r>
            <a:r>
              <a:rPr lang="ru-RU" b="1" dirty="0" err="1"/>
              <a:t>Гальяно</a:t>
            </a:r>
            <a:r>
              <a:rPr lang="ru-RU" b="1" dirty="0"/>
              <a:t> родился в ноябре 1960-го в </a:t>
            </a:r>
            <a:r>
              <a:rPr lang="ru-RU" b="1" dirty="0" err="1"/>
              <a:t>Гибралта</a:t>
            </a:r>
            <a:r>
              <a:rPr lang="ru-RU" b="1" dirty="0"/>
              <a:t>-</a:t>
            </a:r>
          </a:p>
          <a:p>
            <a:pPr fontAlgn="base"/>
            <a:r>
              <a:rPr lang="ru-RU" b="1" dirty="0"/>
              <a:t>ре, вблизи от Испании. Мать Анита – испанка,</a:t>
            </a:r>
          </a:p>
          <a:p>
            <a:pPr fontAlgn="base"/>
            <a:r>
              <a:rPr lang="ru-RU" b="1" dirty="0"/>
              <a:t> вела домашнее хозяйство и, по словам само-</a:t>
            </a:r>
          </a:p>
          <a:p>
            <a:pPr fontAlgn="base"/>
            <a:r>
              <a:rPr lang="ru-RU" b="1" dirty="0" err="1"/>
              <a:t>го</a:t>
            </a:r>
            <a:r>
              <a:rPr lang="ru-RU" b="1" dirty="0"/>
              <a:t> модельера, учила его и двух сестер танце-</a:t>
            </a:r>
          </a:p>
          <a:p>
            <a:pPr fontAlgn="base"/>
            <a:r>
              <a:rPr lang="ru-RU" b="1" dirty="0" err="1"/>
              <a:t>вать</a:t>
            </a:r>
            <a:r>
              <a:rPr lang="ru-RU" b="1" dirty="0"/>
              <a:t> фламенко на кухонном столе и наряжать-</a:t>
            </a:r>
          </a:p>
          <a:p>
            <a:pPr fontAlgn="base"/>
            <a:r>
              <a:rPr lang="ru-RU" b="1" dirty="0" err="1"/>
              <a:t>ся</a:t>
            </a:r>
            <a:r>
              <a:rPr lang="ru-RU" b="1" dirty="0"/>
              <a:t>, даже если нужно было просто выйти на</a:t>
            </a:r>
          </a:p>
          <a:p>
            <a:pPr fontAlgn="base"/>
            <a:r>
              <a:rPr lang="ru-RU" b="1" dirty="0"/>
              <a:t> улицу. В шестилетнем возрасте Джон переехал</a:t>
            </a:r>
          </a:p>
          <a:p>
            <a:pPr fontAlgn="base"/>
            <a:r>
              <a:rPr lang="ru-RU" b="1" dirty="0"/>
              <a:t> в Лондон, после школы поступил в престижный</a:t>
            </a:r>
          </a:p>
          <a:p>
            <a:pPr fontAlgn="base"/>
            <a:r>
              <a:rPr lang="ru-RU" b="1" dirty="0"/>
              <a:t> Колледж Святого Мартина, чтобы изучать искус-</a:t>
            </a:r>
          </a:p>
          <a:p>
            <a:pPr fontAlgn="base"/>
            <a:r>
              <a:rPr lang="ru-RU" b="1" dirty="0" err="1"/>
              <a:t>ство</a:t>
            </a:r>
            <a:r>
              <a:rPr lang="ru-RU" b="1" dirty="0"/>
              <a:t> и дизайн, и быстро обрел статус самого </a:t>
            </a:r>
            <a:r>
              <a:rPr lang="ru-RU" b="1" dirty="0" err="1"/>
              <a:t>кре</a:t>
            </a:r>
            <a:r>
              <a:rPr lang="ru-RU" b="1" dirty="0"/>
              <a:t>-</a:t>
            </a:r>
          </a:p>
          <a:p>
            <a:pPr fontAlgn="base"/>
            <a:r>
              <a:rPr lang="ru-RU" b="1" dirty="0" err="1"/>
              <a:t>ативного</a:t>
            </a:r>
            <a:r>
              <a:rPr lang="ru-RU" b="1" dirty="0"/>
              <a:t> и успешного студента. В Париже </a:t>
            </a:r>
            <a:r>
              <a:rPr lang="ru-RU" b="1" dirty="0" err="1"/>
              <a:t>дизай</a:t>
            </a:r>
            <a:endParaRPr lang="ru-RU" b="1" dirty="0"/>
          </a:p>
          <a:p>
            <a:pPr fontAlgn="base"/>
            <a:r>
              <a:rPr lang="ru-RU" b="1" dirty="0" err="1"/>
              <a:t>нер</a:t>
            </a:r>
            <a:r>
              <a:rPr lang="ru-RU" b="1" dirty="0"/>
              <a:t> снимал комнатку и арендовал площади на </a:t>
            </a:r>
          </a:p>
          <a:p>
            <a:pPr fontAlgn="base"/>
            <a:r>
              <a:rPr lang="ru-RU" b="1" dirty="0"/>
              <a:t>фабрике. Все изменилось после знакомства с главным редактором американского </a:t>
            </a:r>
            <a:r>
              <a:rPr lang="ru-RU" b="1" dirty="0" err="1"/>
              <a:t>Vogue</a:t>
            </a:r>
            <a:r>
              <a:rPr lang="ru-RU" b="1" dirty="0"/>
              <a:t> </a:t>
            </a:r>
            <a:r>
              <a:rPr lang="ru-RU" b="1" dirty="0">
                <a:hlinkClick r:id="rId3"/>
              </a:rPr>
              <a:t>Анной </a:t>
            </a:r>
            <a:r>
              <a:rPr lang="ru-RU" b="1" dirty="0" err="1">
                <a:hlinkClick r:id="rId3"/>
              </a:rPr>
              <a:t>Винтур</a:t>
            </a:r>
            <a:r>
              <a:rPr lang="ru-RU" b="1" dirty="0"/>
              <a:t>. Журналистка разглядела в безумстве цвета, фактуры и украшений гения. По ее рекомендации светская львица из Португалии </a:t>
            </a:r>
            <a:r>
              <a:rPr lang="ru-RU" b="1" dirty="0" err="1"/>
              <a:t>Сао</a:t>
            </a:r>
            <a:r>
              <a:rPr lang="ru-RU" b="1" dirty="0"/>
              <a:t> </a:t>
            </a:r>
            <a:r>
              <a:rPr lang="ru-RU" b="1" dirty="0" err="1"/>
              <a:t>Шлюмберже</a:t>
            </a:r>
            <a:r>
              <a:rPr lang="ru-RU" b="1" dirty="0"/>
              <a:t> предоставила свой особняк для показа мод, на котором </a:t>
            </a:r>
            <a:r>
              <a:rPr lang="ru-RU" b="1" dirty="0" err="1"/>
              <a:t>Гальяно</a:t>
            </a:r>
            <a:r>
              <a:rPr lang="ru-RU" b="1" dirty="0"/>
              <a:t> презентовал роскошную коллекцию «Падшие ангелы».</a:t>
            </a:r>
          </a:p>
          <a:p>
            <a:r>
              <a:rPr lang="ru-RU" b="1" dirty="0"/>
              <a:t>На кутюрье обратили внимание и бизнесмены от моды. В 1996-м настал звездный час </a:t>
            </a:r>
            <a:r>
              <a:rPr lang="ru-RU" b="1" dirty="0" err="1"/>
              <a:t>Гальяно</a:t>
            </a:r>
            <a:r>
              <a:rPr lang="ru-RU" b="1" dirty="0"/>
              <a:t> – дизайнер возглавил </a:t>
            </a:r>
            <a:r>
              <a:rPr lang="ru-RU" b="1" dirty="0" err="1"/>
              <a:t>Christian</a:t>
            </a:r>
            <a:r>
              <a:rPr lang="ru-RU" b="1" dirty="0"/>
              <a:t> </a:t>
            </a:r>
            <a:r>
              <a:rPr lang="ru-RU" b="1" dirty="0" err="1"/>
              <a:t>Dior</a:t>
            </a:r>
            <a:r>
              <a:rPr lang="ru-RU" b="1" dirty="0"/>
              <a:t>, сменив на этом посту итальянца Джанфранко </a:t>
            </a:r>
            <a:r>
              <a:rPr lang="ru-RU" b="1" dirty="0" err="1"/>
              <a:t>Ферре</a:t>
            </a:r>
            <a:r>
              <a:rPr lang="ru-RU" b="1" dirty="0"/>
              <a:t>. Первая же коллекция «Африканки» стала сенсацией в мире моды. Стиль </a:t>
            </a:r>
            <a:r>
              <a:rPr lang="ru-RU" b="1" dirty="0" err="1">
                <a:hlinkClick r:id="rId4"/>
              </a:rPr>
              <a:t>Кристиана</a:t>
            </a:r>
            <a:r>
              <a:rPr lang="ru-RU" b="1" dirty="0">
                <a:hlinkClick r:id="rId4"/>
              </a:rPr>
              <a:t> Диора</a:t>
            </a:r>
            <a:r>
              <a:rPr lang="ru-RU" b="1" dirty="0"/>
              <a:t> всегда ассоциировался с женственностью и силуэтом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692696"/>
            <a:ext cx="361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Джон </a:t>
            </a:r>
            <a:r>
              <a:rPr lang="ru-RU" sz="3600" b="1" dirty="0" err="1"/>
              <a:t>Гальяно</a:t>
            </a:r>
            <a:r>
              <a:rPr lang="ru-RU" sz="3600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-2838" r="3707"/>
          <a:stretch/>
        </p:blipFill>
        <p:spPr>
          <a:xfrm>
            <a:off x="5172681" y="1303680"/>
            <a:ext cx="3971320" cy="40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13257" r="23458"/>
          <a:stretch/>
        </p:blipFill>
        <p:spPr bwMode="auto">
          <a:xfrm>
            <a:off x="0" y="-63158"/>
            <a:ext cx="9144000" cy="69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-1049149"/>
            <a:ext cx="885698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нью-лук, а Джон представил на суд публики</a:t>
            </a:r>
          </a:p>
          <a:p>
            <a:r>
              <a:rPr lang="ru-RU" b="1" dirty="0"/>
              <a:t> моделей, загримированных под </a:t>
            </a:r>
            <a:r>
              <a:rPr lang="ru-RU" b="1" dirty="0" err="1"/>
              <a:t>представи</a:t>
            </a:r>
            <a:r>
              <a:rPr lang="ru-RU" b="1" dirty="0"/>
              <a:t>-</a:t>
            </a:r>
          </a:p>
          <a:p>
            <a:r>
              <a:rPr lang="ru-RU" b="1" dirty="0" err="1"/>
              <a:t>тельниц</a:t>
            </a:r>
            <a:r>
              <a:rPr lang="ru-RU" b="1" dirty="0"/>
              <a:t> первобытных племен. Кутюрье по-</a:t>
            </a:r>
          </a:p>
          <a:p>
            <a:r>
              <a:rPr lang="ru-RU" b="1" dirty="0"/>
              <a:t>лучил возможность творить без ограничен-</a:t>
            </a:r>
          </a:p>
          <a:p>
            <a:r>
              <a:rPr lang="ru-RU" b="1" dirty="0" err="1"/>
              <a:t>ий</a:t>
            </a:r>
            <a:r>
              <a:rPr lang="ru-RU" b="1" dirty="0"/>
              <a:t> в материалах и финансах. Под его </a:t>
            </a:r>
            <a:r>
              <a:rPr lang="ru-RU" b="1" dirty="0" err="1"/>
              <a:t>руко</a:t>
            </a:r>
            <a:r>
              <a:rPr lang="ru-RU" b="1" dirty="0"/>
              <a:t>-</a:t>
            </a:r>
          </a:p>
          <a:p>
            <a:r>
              <a:rPr lang="ru-RU" b="1" dirty="0" err="1"/>
              <a:t>водством</a:t>
            </a:r>
            <a:r>
              <a:rPr lang="ru-RU" b="1" dirty="0"/>
              <a:t> количество магазинов торговой </a:t>
            </a:r>
          </a:p>
          <a:p>
            <a:r>
              <a:rPr lang="ru-RU" b="1" dirty="0"/>
              <a:t>марки </a:t>
            </a:r>
            <a:r>
              <a:rPr lang="ru-RU" b="1" dirty="0" err="1"/>
              <a:t>Christian</a:t>
            </a:r>
            <a:r>
              <a:rPr lang="ru-RU" b="1" dirty="0"/>
              <a:t> </a:t>
            </a:r>
            <a:r>
              <a:rPr lang="ru-RU" b="1" dirty="0" err="1"/>
              <a:t>Dior</a:t>
            </a:r>
            <a:r>
              <a:rPr lang="ru-RU" b="1" dirty="0"/>
              <a:t> увеличилось в десять </a:t>
            </a:r>
          </a:p>
          <a:p>
            <a:r>
              <a:rPr lang="ru-RU" b="1" dirty="0"/>
              <a:t>раз. Возглавив такую известную компанию. </a:t>
            </a:r>
          </a:p>
          <a:p>
            <a:r>
              <a:rPr lang="ru-RU" b="1" dirty="0"/>
              <a:t>Особое внимание </a:t>
            </a:r>
            <a:r>
              <a:rPr lang="ru-RU" b="1" dirty="0" err="1"/>
              <a:t>Гальяно</a:t>
            </a:r>
            <a:r>
              <a:rPr lang="ru-RU" b="1" dirty="0"/>
              <a:t> уделял </a:t>
            </a:r>
            <a:r>
              <a:rPr lang="ru-RU" b="1" dirty="0" err="1"/>
              <a:t>художест</a:t>
            </a:r>
            <a:r>
              <a:rPr lang="ru-RU" b="1" dirty="0"/>
              <a:t>-</a:t>
            </a:r>
          </a:p>
          <a:p>
            <a:r>
              <a:rPr lang="ru-RU" b="1" dirty="0"/>
              <a:t>венному оформлению показов. Каждое но-</a:t>
            </a:r>
          </a:p>
          <a:p>
            <a:r>
              <a:rPr lang="ru-RU" b="1" dirty="0"/>
              <a:t>вое шоу Джона </a:t>
            </a:r>
            <a:r>
              <a:rPr lang="ru-RU" b="1" dirty="0" err="1"/>
              <a:t>Гальяно</a:t>
            </a:r>
            <a:r>
              <a:rPr lang="ru-RU" b="1" dirty="0"/>
              <a:t> для </a:t>
            </a:r>
            <a:r>
              <a:rPr lang="ru-RU" b="1" dirty="0" err="1"/>
              <a:t>Christian</a:t>
            </a:r>
            <a:r>
              <a:rPr lang="ru-RU" b="1" dirty="0"/>
              <a:t> </a:t>
            </a:r>
            <a:r>
              <a:rPr lang="ru-RU" b="1" dirty="0" err="1"/>
              <a:t>Dior</a:t>
            </a:r>
            <a:r>
              <a:rPr lang="ru-RU" b="1" dirty="0"/>
              <a:t> </a:t>
            </a:r>
          </a:p>
          <a:p>
            <a:r>
              <a:rPr lang="ru-RU" b="1" dirty="0"/>
              <a:t>становилось настоящей сенсацией. </a:t>
            </a:r>
            <a:r>
              <a:rPr lang="ru-RU" b="1" u="sng" dirty="0">
                <a:hlinkClick r:id="rId3"/>
              </a:rPr>
              <a:t>Дефиле</a:t>
            </a:r>
            <a:endParaRPr lang="ru-RU" b="1" u="sng" dirty="0"/>
          </a:p>
          <a:p>
            <a:r>
              <a:rPr lang="ru-RU" b="1" dirty="0"/>
              <a:t> напоминали театральное действо: он превращал </a:t>
            </a:r>
          </a:p>
          <a:p>
            <a:r>
              <a:rPr lang="ru-RU" b="1" dirty="0"/>
              <a:t>теннисный стадион в </a:t>
            </a:r>
            <a:r>
              <a:rPr lang="ru-RU" b="1" dirty="0" err="1"/>
              <a:t>Булонском</a:t>
            </a:r>
            <a:r>
              <a:rPr lang="ru-RU" b="1" dirty="0"/>
              <a:t> лесу в заросли, вокзал</a:t>
            </a:r>
          </a:p>
          <a:p>
            <a:r>
              <a:rPr lang="ru-RU" b="1" dirty="0"/>
              <a:t> Ватерлоо — в пустыню, Оранжерею Версальского двор-</a:t>
            </a:r>
          </a:p>
          <a:p>
            <a:r>
              <a:rPr lang="ru-RU" b="1" dirty="0" err="1"/>
              <a:t>ца</a:t>
            </a:r>
            <a:r>
              <a:rPr lang="ru-RU" b="1" dirty="0"/>
              <a:t> — в 150-метровый подиум, залитый водой. Важной </a:t>
            </a:r>
          </a:p>
          <a:p>
            <a:r>
              <a:rPr lang="ru-RU" b="1" dirty="0"/>
              <a:t>частью показов являлся выход самого </a:t>
            </a:r>
            <a:r>
              <a:rPr lang="ru-RU" b="1" dirty="0" err="1"/>
              <a:t>Гальяно</a:t>
            </a:r>
            <a:r>
              <a:rPr lang="ru-RU" b="1" dirty="0"/>
              <a:t>. Каждый</a:t>
            </a:r>
          </a:p>
          <a:p>
            <a:r>
              <a:rPr lang="ru-RU" b="1" dirty="0"/>
              <a:t> раз Джон выбирал для себя новый образ и публика </a:t>
            </a:r>
          </a:p>
          <a:p>
            <a:r>
              <a:rPr lang="ru-RU" b="1" dirty="0"/>
              <a:t>всегда с нетерпением ждала его появления. В 1997 г. Джон </a:t>
            </a:r>
            <a:r>
              <a:rPr lang="ru-RU" b="1" dirty="0" err="1"/>
              <a:t>Гальяно</a:t>
            </a:r>
            <a:r>
              <a:rPr lang="ru-RU" b="1" dirty="0"/>
              <a:t> решил покорить российский рынок. Осенью открылся первый </a:t>
            </a:r>
            <a:r>
              <a:rPr lang="ru-RU" b="1" dirty="0">
                <a:hlinkClick r:id="rId4"/>
              </a:rPr>
              <a:t>бутик</a:t>
            </a:r>
            <a:r>
              <a:rPr lang="ru-RU" b="1" dirty="0"/>
              <a:t> </a:t>
            </a:r>
            <a:r>
              <a:rPr lang="ru-RU" b="1" dirty="0" err="1"/>
              <a:t>Christian</a:t>
            </a:r>
            <a:r>
              <a:rPr lang="ru-RU" b="1" dirty="0"/>
              <a:t> </a:t>
            </a:r>
            <a:r>
              <a:rPr lang="ru-RU" b="1" dirty="0" err="1"/>
              <a:t>Dior</a:t>
            </a:r>
            <a:r>
              <a:rPr lang="ru-RU" b="1" dirty="0"/>
              <a:t> в Москве. В 2004 году на </a:t>
            </a:r>
            <a:r>
              <a:rPr lang="ru-RU" b="1" dirty="0">
                <a:hlinkClick r:id="rId5"/>
              </a:rPr>
              <a:t>Неделе высокой моды</a:t>
            </a:r>
            <a:r>
              <a:rPr lang="ru-RU" b="1" dirty="0"/>
              <a:t> Джон </a:t>
            </a:r>
            <a:r>
              <a:rPr lang="ru-RU" b="1" dirty="0" err="1"/>
              <a:t>Гальяно</a:t>
            </a:r>
            <a:r>
              <a:rPr lang="ru-RU" b="1" dirty="0"/>
              <a:t> представил коллекцию </a:t>
            </a:r>
            <a:r>
              <a:rPr lang="ru-RU" b="1" dirty="0" err="1"/>
              <a:t>Christian</a:t>
            </a:r>
            <a:r>
              <a:rPr lang="ru-RU" b="1" dirty="0"/>
              <a:t> </a:t>
            </a:r>
            <a:r>
              <a:rPr lang="ru-RU" b="1" dirty="0" err="1"/>
              <a:t>Dior</a:t>
            </a:r>
            <a:r>
              <a:rPr lang="ru-RU" b="1" dirty="0"/>
              <a:t>, вдохновленную египетскими традициями. Все коллекции </a:t>
            </a:r>
            <a:r>
              <a:rPr lang="ru-RU" b="1" dirty="0" err="1"/>
              <a:t>Гальяно</a:t>
            </a:r>
            <a:r>
              <a:rPr lang="ru-RU" b="1" dirty="0"/>
              <a:t>  отличались от других дизайнеров </a:t>
            </a:r>
            <a:r>
              <a:rPr lang="ru-RU" b="1" dirty="0" err="1"/>
              <a:t>сверхэпотажностью</a:t>
            </a:r>
            <a:r>
              <a:rPr lang="ru-RU" b="1" dirty="0"/>
              <a:t> и буйством красок и форм.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/>
          <a:stretch/>
        </p:blipFill>
        <p:spPr>
          <a:xfrm>
            <a:off x="4601958" y="-63158"/>
            <a:ext cx="1808413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77" y="-7834"/>
            <a:ext cx="2438373" cy="3717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17190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2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07" y="-78828"/>
            <a:ext cx="9273107" cy="69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5" y="62068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Габриэль </a:t>
            </a:r>
            <a:r>
              <a:rPr lang="ru-RU" sz="3600" b="1" dirty="0" err="1"/>
              <a:t>Бонер</a:t>
            </a:r>
            <a:r>
              <a:rPr lang="ru-RU" sz="3600" b="1" dirty="0"/>
              <a:t> Шанель </a:t>
            </a:r>
            <a:br>
              <a:rPr lang="ru-RU" sz="3600" b="1" dirty="0"/>
            </a:br>
            <a:r>
              <a:rPr lang="ru-RU" sz="3600" b="1" dirty="0"/>
              <a:t>(Коко Шанель)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26552" cy="2880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2060848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Знаменитую Мадемуазель знают сегодня, наверное, все. Её цитируют, ей стремятся подражать. Она оказала огромное влияние на моду XX века, основала модный дом </a:t>
            </a:r>
            <a:r>
              <a:rPr lang="ru-RU" b="1" dirty="0" err="1"/>
              <a:t>Chanel</a:t>
            </a:r>
            <a:r>
              <a:rPr lang="ru-RU" b="1" dirty="0"/>
              <a:t>, подарила миру свою фирменную парфюмерию под номерами. Своё прозвище Коко получила, когда пела в кабаре. Она была неординарной, смелой и яркой личностью, с большой силой воли и безупречным вкусом. Ей мы обязаны модернизацией женской моды,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90336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заимствованию многих элементов из мужского гардероба, популярностью универсального маленького черного платья, жемчуга, твидовых костюмов, маленьких шляпок, бижутерии и загара.</a:t>
            </a:r>
          </a:p>
        </p:txBody>
      </p:sp>
    </p:spTree>
    <p:extLst>
      <p:ext uri="{BB962C8B-B14F-4D97-AF65-F5344CB8AC3E}">
        <p14:creationId xmlns:p14="http://schemas.microsoft.com/office/powerpoint/2010/main" val="16953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" t="10531" r="22523"/>
          <a:stretch/>
        </p:blipFill>
        <p:spPr bwMode="auto">
          <a:xfrm>
            <a:off x="-180528" y="-68366"/>
            <a:ext cx="9324528" cy="69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12845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Коко Шанель сделала роскошь практичной. </a:t>
            </a:r>
          </a:p>
          <a:p>
            <a:pPr fontAlgn="base"/>
            <a:r>
              <a:rPr lang="ru-RU" b="1" dirty="0"/>
              <a:t>Больше всего в одежде она ценила комфорт</a:t>
            </a:r>
          </a:p>
          <a:p>
            <a:pPr fontAlgn="base"/>
            <a:r>
              <a:rPr lang="ru-RU" b="1" dirty="0"/>
              <a:t> и воплощала в своих коллекциях этот принцип.</a:t>
            </a:r>
          </a:p>
          <a:p>
            <a:pPr fontAlgn="base"/>
            <a:r>
              <a:rPr lang="ru-RU" b="1" dirty="0"/>
              <a:t> Она говорила, что «роскошь должна быть</a:t>
            </a:r>
          </a:p>
          <a:p>
            <a:pPr fontAlgn="base"/>
            <a:r>
              <a:rPr lang="ru-RU" b="1" dirty="0"/>
              <a:t> удобной, иначе это не роскошь». Среди клиентов</a:t>
            </a:r>
          </a:p>
          <a:p>
            <a:pPr fontAlgn="base"/>
            <a:r>
              <a:rPr lang="ru-RU" b="1" dirty="0"/>
              <a:t> и знакомых Мадемуазель было множество </a:t>
            </a:r>
          </a:p>
          <a:p>
            <a:pPr fontAlgn="base"/>
            <a:r>
              <a:rPr lang="ru-RU" b="1" dirty="0"/>
              <a:t>мировых знаменитостей. В одном из интервью</a:t>
            </a:r>
          </a:p>
          <a:p>
            <a:pPr fontAlgn="base"/>
            <a:r>
              <a:rPr lang="ru-RU" b="1" dirty="0"/>
              <a:t> на вопрос о том, какие события в жизни </a:t>
            </a:r>
          </a:p>
          <a:p>
            <a:pPr fontAlgn="base"/>
            <a:r>
              <a:rPr lang="ru-RU" b="1" dirty="0"/>
              <a:t>пробудили в ней интерес к искусству, она </a:t>
            </a:r>
          </a:p>
          <a:p>
            <a:pPr fontAlgn="base"/>
            <a:r>
              <a:rPr lang="ru-RU" b="1" dirty="0"/>
              <a:t>ответила: «Живя в детском доме под присмотром </a:t>
            </a:r>
          </a:p>
          <a:p>
            <a:pPr fontAlgn="base"/>
            <a:r>
              <a:rPr lang="ru-RU" b="1" dirty="0"/>
              <a:t>монахинь, я научилась шить. Они научили меня </a:t>
            </a:r>
          </a:p>
          <a:p>
            <a:pPr fontAlgn="base"/>
            <a:r>
              <a:rPr lang="ru-RU" b="1" dirty="0"/>
              <a:t>базовым навыкам швеи, тогда я была уже </a:t>
            </a:r>
          </a:p>
          <a:p>
            <a:pPr fontAlgn="base"/>
            <a:r>
              <a:rPr lang="ru-RU" b="1" dirty="0"/>
              <a:t>достаточно смышленой, чтобы понять метод. </a:t>
            </a:r>
          </a:p>
          <a:p>
            <a:pPr fontAlgn="base"/>
            <a:r>
              <a:rPr lang="ru-RU" b="1" dirty="0"/>
              <a:t>Я действительно набила руку и сфокусировалась </a:t>
            </a:r>
          </a:p>
          <a:p>
            <a:pPr fontAlgn="base"/>
            <a:r>
              <a:rPr lang="ru-RU" b="1" dirty="0"/>
              <a:t>на дизайне уже в раннем возрасте, поэтому у меня </a:t>
            </a:r>
          </a:p>
          <a:p>
            <a:pPr fontAlgn="base"/>
            <a:r>
              <a:rPr lang="ru-RU" b="1" dirty="0"/>
              <a:t>так быстро появились известные клиенты».</a:t>
            </a:r>
          </a:p>
          <a:p>
            <a:r>
              <a:rPr lang="ru-RU" b="1" dirty="0"/>
              <a:t>Свой первый магазин Шанель открыла в 1910 году, </a:t>
            </a:r>
          </a:p>
          <a:p>
            <a:r>
              <a:rPr lang="ru-RU" b="1" dirty="0"/>
              <a:t>в Париже. Там продавались шляпки. Позднее в её </a:t>
            </a:r>
          </a:p>
          <a:p>
            <a:r>
              <a:rPr lang="ru-RU" b="1" dirty="0"/>
              <a:t>магазинах появилась и одежда.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795"/>
            <a:ext cx="3600400" cy="2316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48522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11409" r="22523"/>
          <a:stretch/>
        </p:blipFill>
        <p:spPr bwMode="auto">
          <a:xfrm>
            <a:off x="-17362" y="-48439"/>
            <a:ext cx="9147675" cy="68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369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3600" b="1" dirty="0"/>
              <a:t>Карл </a:t>
            </a:r>
            <a:r>
              <a:rPr lang="ru-RU" sz="3600" b="1" dirty="0" err="1"/>
              <a:t>Лагерфельд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886974"/>
            <a:ext cx="3131145" cy="4824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474345"/>
            <a:ext cx="52565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dirty="0"/>
              <a:t>Один из самых влиятельных модельеров, человек феноменальной работоспособности, многогранная натура, обладатель множества талантов. Этот всемирно известный дизайнер немецкого происхождения руководит модным домом </a:t>
            </a:r>
            <a:r>
              <a:rPr lang="ru-RU" b="1" dirty="0" err="1"/>
              <a:t>Chanel</a:t>
            </a:r>
            <a:r>
              <a:rPr lang="ru-RU" b="1" dirty="0"/>
              <a:t>  с 1983 года. Помимо этого Карл дизайнер и основатель собственного модного бренда, талантливый фотограф, режиссер, владелец издательского дома и личной библиотеки в 300 тысяч томов. </a:t>
            </a:r>
            <a:r>
              <a:rPr lang="ru-RU" b="1" dirty="0" err="1"/>
              <a:t>Лагерфельд</a:t>
            </a:r>
            <a:r>
              <a:rPr lang="ru-RU" b="1" dirty="0"/>
              <a:t> говорит о себе: «Я словно хамелеон, во мне живут одновременно несколько людей. Создавать для меня – сродни дыханию. Я даже не задумываюсь об этом. Когда я сижу в директорском кресле </a:t>
            </a:r>
            <a:r>
              <a:rPr lang="ru-RU" b="1" dirty="0" err="1"/>
              <a:t>Chanel</a:t>
            </a:r>
            <a:r>
              <a:rPr lang="ru-RU" b="1" dirty="0"/>
              <a:t>, я и есть </a:t>
            </a:r>
            <a:r>
              <a:rPr lang="ru-RU" b="1" dirty="0" err="1"/>
              <a:t>Chanel</a:t>
            </a:r>
            <a:r>
              <a:rPr lang="ru-RU" b="1" dirty="0"/>
              <a:t>. Когда я еду в Рим и нахожусь в Доме </a:t>
            </a:r>
            <a:r>
              <a:rPr lang="ru-RU" b="1" dirty="0" err="1"/>
              <a:t>Fendi</a:t>
            </a:r>
            <a:r>
              <a:rPr lang="ru-RU" b="1" dirty="0"/>
              <a:t>, я – </a:t>
            </a:r>
            <a:r>
              <a:rPr lang="ru-RU" b="1" dirty="0" err="1"/>
              <a:t>Fendi</a:t>
            </a:r>
            <a:r>
              <a:rPr lang="ru-RU" b="1" dirty="0"/>
              <a:t>. Я начинаю работу над новой коллекцией за день до того, когда показывают предыдущую». </a:t>
            </a:r>
            <a:r>
              <a:rPr lang="ru-RU" b="1" dirty="0" err="1"/>
              <a:t>Лагерфельд</a:t>
            </a:r>
            <a:r>
              <a:rPr lang="ru-RU" b="1" dirty="0"/>
              <a:t> сотрудничал с большим количеством знаменитых  модных домов, создавал ароматы, линии готовой одежды, обуви, аксессуаров.</a:t>
            </a:r>
          </a:p>
        </p:txBody>
      </p:sp>
    </p:spTree>
    <p:extLst>
      <p:ext uri="{BB962C8B-B14F-4D97-AF65-F5344CB8AC3E}">
        <p14:creationId xmlns:p14="http://schemas.microsoft.com/office/powerpoint/2010/main" val="148676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11409" r="22523"/>
          <a:stretch/>
        </p:blipFill>
        <p:spPr bwMode="auto">
          <a:xfrm>
            <a:off x="-3675" y="-39414"/>
            <a:ext cx="9147675" cy="68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-77215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b="1" dirty="0"/>
              <a:t>После того как в 1966 году он создал свою первую коллекцию меховых изделий для </a:t>
            </a:r>
            <a:r>
              <a:rPr lang="ru-RU" b="1" dirty="0" err="1"/>
              <a:t>Fendi</a:t>
            </a:r>
            <a:r>
              <a:rPr lang="ru-RU" b="1" dirty="0"/>
              <a:t>, которая имела огромный успех, на него обратили внимание самые влиятельные люди мира моды.</a:t>
            </a:r>
          </a:p>
          <a:p>
            <a:pPr fontAlgn="base"/>
            <a:r>
              <a:rPr lang="ru-RU" b="1" dirty="0"/>
              <a:t>В 70-х </a:t>
            </a:r>
            <a:r>
              <a:rPr lang="ru-RU" b="1" dirty="0" err="1"/>
              <a:t>Лагерфельд</a:t>
            </a:r>
            <a:r>
              <a:rPr lang="ru-RU" b="1" dirty="0"/>
              <a:t> стал сотрудничать с известными режиссерами и создавать костюмы для актеров театра Ла Скала. Он вдохнул новую струю жизни в модный дом </a:t>
            </a:r>
            <a:r>
              <a:rPr lang="ru-RU" b="1" dirty="0" err="1"/>
              <a:t>Chanel</a:t>
            </a:r>
            <a:r>
              <a:rPr lang="ru-RU" b="1" dirty="0"/>
              <a:t>, став его руководителем и дизайнером, говоря: «Да, она говорила, что мода умирает, а стиль бессмертен. Но стиль ведь должен адаптироваться, подстраиваться под моду. У Шанель была своя жизнь. Великая карьера. Она закончилась. Я сделал все, чтобы продлить её, и продолжаю делать, чтобы она длилась вечно. Главная моя задача – постараться транспонировать то, что она делала, в сегодняшний день. Угадать, что бы она стала делать, живи она сейчас и здесь, окажись Мадемуазель на моем месте».</a:t>
            </a:r>
          </a:p>
          <a:p>
            <a:pPr fontAlgn="base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93252"/>
            <a:ext cx="2686050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4" y="3767064"/>
            <a:ext cx="5152006" cy="29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04664"/>
            <a:ext cx="406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3600" b="1" dirty="0"/>
              <a:t>Эльза </a:t>
            </a:r>
            <a:r>
              <a:rPr lang="ru-RU" sz="3600" b="1" dirty="0" err="1"/>
              <a:t>Скиапарелли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53" y="1050995"/>
            <a:ext cx="3222104" cy="4466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124744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Известный итальянский дизайнер первой половины</a:t>
            </a:r>
          </a:p>
          <a:p>
            <a:r>
              <a:rPr lang="ru-RU" b="1" dirty="0"/>
              <a:t> XX века, которую считают сюрреалистом от мира </a:t>
            </a:r>
          </a:p>
          <a:p>
            <a:r>
              <a:rPr lang="ru-RU" b="1" dirty="0"/>
              <a:t>моды, главной соперницей Шанель, создательницей </a:t>
            </a:r>
          </a:p>
          <a:p>
            <a:r>
              <a:rPr lang="ru-RU" b="1" dirty="0"/>
              <a:t>стиля прет-а-порте. Эльза родилась в семье </a:t>
            </a:r>
            <a:r>
              <a:rPr lang="ru-RU" b="1" dirty="0" err="1"/>
              <a:t>аристокра</a:t>
            </a:r>
            <a:r>
              <a:rPr lang="ru-RU" b="1" dirty="0"/>
              <a:t>-</a:t>
            </a:r>
          </a:p>
          <a:p>
            <a:r>
              <a:rPr lang="ru-RU" b="1" dirty="0" err="1"/>
              <a:t>тов</a:t>
            </a:r>
            <a:r>
              <a:rPr lang="ru-RU" b="1" dirty="0"/>
              <a:t>, с детства изучала живопись, историю искусств, </a:t>
            </a:r>
          </a:p>
          <a:p>
            <a:r>
              <a:rPr lang="ru-RU" b="1" dirty="0"/>
              <a:t>любила театр. Но больше всего её </a:t>
            </a:r>
            <a:r>
              <a:rPr lang="ru-RU" b="1" dirty="0" err="1"/>
              <a:t>интнрнсовали</a:t>
            </a:r>
            <a:r>
              <a:rPr lang="ru-RU" b="1" dirty="0"/>
              <a:t> </a:t>
            </a:r>
          </a:p>
          <a:p>
            <a:r>
              <a:rPr lang="ru-RU" b="1" dirty="0"/>
              <a:t>модные магазины. Предположительно именно тогда</a:t>
            </a:r>
          </a:p>
          <a:p>
            <a:r>
              <a:rPr lang="ru-RU" b="1" dirty="0"/>
              <a:t> ей в голову пришла идея шокировать публику </a:t>
            </a:r>
            <a:r>
              <a:rPr lang="ru-RU" b="1" dirty="0" err="1"/>
              <a:t>необы</a:t>
            </a:r>
            <a:r>
              <a:rPr lang="ru-RU" b="1" dirty="0"/>
              <a:t>-</a:t>
            </a:r>
          </a:p>
          <a:p>
            <a:r>
              <a:rPr lang="ru-RU" b="1" dirty="0" err="1"/>
              <a:t>чной</a:t>
            </a:r>
            <a:r>
              <a:rPr lang="ru-RU" b="1" dirty="0"/>
              <a:t> одеждой. </a:t>
            </a:r>
          </a:p>
          <a:p>
            <a:r>
              <a:rPr lang="ru-RU" b="1" dirty="0"/>
              <a:t>Познакомившись с эмигранткой из Армении, вязаный</a:t>
            </a:r>
          </a:p>
          <a:p>
            <a:r>
              <a:rPr lang="ru-RU" b="1" dirty="0"/>
              <a:t> свитер работы которой Эльзе так понравился, она </a:t>
            </a:r>
          </a:p>
          <a:p>
            <a:r>
              <a:rPr lang="ru-RU" b="1" dirty="0"/>
              <a:t>уговорила ее создавать совместно необычные модели</a:t>
            </a:r>
          </a:p>
          <a:p>
            <a:r>
              <a:rPr lang="ru-RU" b="1" dirty="0"/>
              <a:t> одежды. Плодом их трудов стало очень необычное </a:t>
            </a:r>
          </a:p>
          <a:p>
            <a:r>
              <a:rPr lang="ru-RU" b="1" dirty="0"/>
              <a:t>черное шерстяное платье с бантом в виде бабочки. </a:t>
            </a:r>
          </a:p>
          <a:p>
            <a:r>
              <a:rPr lang="ru-RU" b="1" dirty="0"/>
              <a:t>Благодаря своей работе они привлекли внимание и </a:t>
            </a:r>
          </a:p>
          <a:p>
            <a:r>
              <a:rPr lang="ru-RU" b="1" dirty="0"/>
              <a:t>получили большой заказ от магазина спортивной </a:t>
            </a:r>
          </a:p>
          <a:p>
            <a:r>
              <a:rPr lang="ru-RU" b="1" dirty="0"/>
              <a:t>одежды </a:t>
            </a:r>
            <a:r>
              <a:rPr lang="ru-RU" b="1" dirty="0" err="1"/>
              <a:t>Strauss</a:t>
            </a:r>
            <a:r>
              <a:rPr lang="ru-RU" b="1" dirty="0"/>
              <a:t>. Именно этот заказ подарил славу </a:t>
            </a:r>
            <a:r>
              <a:rPr lang="ru-RU" b="1" dirty="0" err="1"/>
              <a:t>Скиапарелли</a:t>
            </a:r>
            <a:r>
              <a:rPr lang="ru-RU" b="1" dirty="0"/>
              <a:t> и фабрику трикотажных изделий армянской диаспоре. Эльза основала свой модный дом. Как</a:t>
            </a:r>
            <a:r>
              <a:rPr lang="ru-RU" dirty="0"/>
              <a:t> </a:t>
            </a:r>
            <a:r>
              <a:rPr lang="ru-RU" b="1" dirty="0"/>
              <a:t>и задумывала изначально, она шокировала публику своими коллекциями. Они воплощали самые смелые её фантазии и мечты, выражали что-то иррациональное и непостижимое. Каждая вещь была уникальной. Многие были созданы в единственном экземпляре. Сердца, созвездия, обнимающие руки, змеи, гигантские мухи, необычные рисунки, вышивка и причудливые аксессуары – всё это привлекало внимание и эпатировало. </a:t>
            </a:r>
          </a:p>
        </p:txBody>
      </p:sp>
    </p:spTree>
    <p:extLst>
      <p:ext uri="{BB962C8B-B14F-4D97-AF65-F5344CB8AC3E}">
        <p14:creationId xmlns:p14="http://schemas.microsoft.com/office/powerpoint/2010/main" val="315762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-14518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9"/>
            <a:ext cx="62646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Именно Эльза впервые изобрела понятие «бутик» (магазин, где продаются небольшие серии авторской одежды). Многие знаменитости сотрудничали с Эльзой и с удовольствием приобретали её одежду. У </a:t>
            </a:r>
            <a:r>
              <a:rPr lang="ru-RU" b="1" dirty="0" err="1"/>
              <a:t>Скиапарелли</a:t>
            </a:r>
            <a:r>
              <a:rPr lang="ru-RU" b="1" dirty="0"/>
              <a:t> был контракт с Голливудом. Она дружила с Сальвадором Дали. Под влиянием Дали Эльза создала самые необычные свои вещи: шляпу в виде туфли или чернильницы, платье с омаром ,перчатки с карманами для спичек. Бижутерия была воплощением самых странных идей, в качестве материалов использовались леденцы, лекарства, ластики, перья, карандаши, высушенные жуки.</a:t>
            </a:r>
          </a:p>
          <a:p>
            <a:pPr fontAlgn="base"/>
            <a:r>
              <a:rPr lang="ru-RU" b="1" dirty="0"/>
              <a:t>Эльза часто называла свой модный дом сумасшедшим. Популярность коллекций </a:t>
            </a:r>
            <a:r>
              <a:rPr lang="ru-RU" b="1" dirty="0" err="1"/>
              <a:t>Скиапарелли</a:t>
            </a:r>
            <a:r>
              <a:rPr lang="ru-RU" b="1" dirty="0"/>
              <a:t> была огромной, все хотели иметь у себя эту странную одежду. Но когда ей пришлось уехать в США из-за начала Второй мировой войны, о ней словно забыли. По возвращении в Париж в 1944 году её стиль перестал быть востребованным. Шанель господствовала на модной сцене, и Эльза решила покинуть мир моды. Идеи и открытия Эльзы можно увидеть воплотившимися в современной моде, она будто опередила свое время. Необычные цветовые сочетания, цвет «фуксия» (шокирующий розовый – это ведь тоже идея </a:t>
            </a:r>
            <a:r>
              <a:rPr lang="ru-RU" b="1" dirty="0" err="1"/>
              <a:t>Скиапарелли</a:t>
            </a:r>
            <a:r>
              <a:rPr lang="ru-RU" b="1" dirty="0"/>
              <a:t>!), флаконы в виде женского тела, меховые туфли, </a:t>
            </a:r>
            <a:r>
              <a:rPr lang="ru-RU" b="1" dirty="0" err="1"/>
              <a:t>ботильоны</a:t>
            </a:r>
            <a:r>
              <a:rPr lang="ru-RU" b="1" dirty="0"/>
              <a:t>, необычные сумки, – всё это идеи талантливой Эльзы, которая оказала огромное влияние на мир моды и стиля.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55679"/>
          <a:stretch/>
        </p:blipFill>
        <p:spPr>
          <a:xfrm>
            <a:off x="6386571" y="33844"/>
            <a:ext cx="276029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6" t="1357" r="3778" b="46885"/>
          <a:stretch/>
        </p:blipFill>
        <p:spPr>
          <a:xfrm>
            <a:off x="6397883" y="5080331"/>
            <a:ext cx="2687508" cy="26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17529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err="1"/>
              <a:t>Кристиан</a:t>
            </a:r>
            <a:r>
              <a:rPr lang="ru-RU" sz="3600" b="1" dirty="0"/>
              <a:t> Диор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25478"/>
          <a:stretch/>
        </p:blipFill>
        <p:spPr>
          <a:xfrm>
            <a:off x="5724128" y="1770363"/>
            <a:ext cx="3113364" cy="42163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Один из самых известных французских модельеров,</a:t>
            </a:r>
          </a:p>
          <a:p>
            <a:pPr fontAlgn="base"/>
            <a:r>
              <a:rPr lang="ru-RU" b="1" dirty="0"/>
              <a:t> которому мы обязаны </a:t>
            </a:r>
            <a:r>
              <a:rPr lang="ru-RU" b="1" dirty="0" err="1"/>
              <a:t>ультраженственными</a:t>
            </a:r>
            <a:r>
              <a:rPr lang="ru-RU" b="1" dirty="0"/>
              <a:t> платьями </a:t>
            </a:r>
          </a:p>
          <a:p>
            <a:pPr fontAlgn="base"/>
            <a:r>
              <a:rPr lang="ru-RU" b="1" dirty="0"/>
              <a:t>в стиле нью-лук. У него был художественный талант, и</a:t>
            </a:r>
          </a:p>
          <a:p>
            <a:pPr fontAlgn="base"/>
            <a:r>
              <a:rPr lang="ru-RU" b="1" dirty="0"/>
              <a:t> в юности он мечтал стать великим художником. </a:t>
            </a:r>
          </a:p>
          <a:p>
            <a:pPr fontAlgn="base"/>
            <a:r>
              <a:rPr lang="ru-RU" b="1" dirty="0"/>
              <a:t>После того, как обанкротилась его частная Галерея </a:t>
            </a:r>
          </a:p>
          <a:p>
            <a:pPr fontAlgn="base"/>
            <a:r>
              <a:rPr lang="ru-RU" b="1" dirty="0"/>
              <a:t>искусств, он пережил трудные времена, нищету и </a:t>
            </a:r>
          </a:p>
          <a:p>
            <a:pPr fontAlgn="base"/>
            <a:r>
              <a:rPr lang="ru-RU" b="1" dirty="0"/>
              <a:t>безработицу, но судьба словно готовила ему другой </a:t>
            </a:r>
          </a:p>
          <a:p>
            <a:pPr fontAlgn="base"/>
            <a:r>
              <a:rPr lang="ru-RU" b="1" dirty="0"/>
              <a:t>путь. Он стал разрабатывать театральные костюмы,</a:t>
            </a:r>
          </a:p>
          <a:p>
            <a:pPr fontAlgn="base"/>
            <a:r>
              <a:rPr lang="ru-RU" b="1" dirty="0"/>
              <a:t> рисовать эскизы для французских модных журналов. </a:t>
            </a:r>
          </a:p>
          <a:p>
            <a:pPr fontAlgn="base"/>
            <a:r>
              <a:rPr lang="ru-RU" b="1" dirty="0"/>
              <a:t>И эти эскизы стали необыкновенно популярными, он</a:t>
            </a:r>
          </a:p>
          <a:p>
            <a:pPr fontAlgn="base"/>
            <a:r>
              <a:rPr lang="ru-RU" b="1" dirty="0"/>
              <a:t> стал сотрудничать с отделом мод газеты </a:t>
            </a:r>
            <a:r>
              <a:rPr lang="ru-RU" b="1" dirty="0" err="1"/>
              <a:t>Figaro</a:t>
            </a:r>
            <a:r>
              <a:rPr lang="ru-RU" b="1" dirty="0"/>
              <a:t>, его </a:t>
            </a:r>
          </a:p>
          <a:p>
            <a:pPr fontAlgn="base"/>
            <a:r>
              <a:rPr lang="ru-RU" b="1" dirty="0"/>
              <a:t>заметили. Решил специализироваться на моделях </a:t>
            </a:r>
          </a:p>
          <a:p>
            <a:pPr fontAlgn="base"/>
            <a:r>
              <a:rPr lang="ru-RU" b="1" dirty="0"/>
              <a:t>одежды, хотя эскизы моделей шляпок были гораздо </a:t>
            </a:r>
          </a:p>
          <a:p>
            <a:pPr fontAlgn="base"/>
            <a:r>
              <a:rPr lang="ru-RU" b="1" dirty="0"/>
              <a:t>более популярными. Диора заметил известный </a:t>
            </a:r>
          </a:p>
          <a:p>
            <a:pPr fontAlgn="base"/>
            <a:r>
              <a:rPr lang="ru-RU" b="1" dirty="0"/>
              <a:t>модельер </a:t>
            </a:r>
            <a:r>
              <a:rPr lang="ru-RU" b="1" dirty="0" err="1"/>
              <a:t>Пиге</a:t>
            </a:r>
            <a:r>
              <a:rPr lang="ru-RU" b="1" dirty="0"/>
              <a:t>, но из-за войны карьера Диора тогда</a:t>
            </a:r>
          </a:p>
          <a:p>
            <a:pPr fontAlgn="base"/>
            <a:r>
              <a:rPr lang="ru-RU" b="1" dirty="0"/>
              <a:t>не стартовала. По возвращении из армии </a:t>
            </a:r>
            <a:r>
              <a:rPr lang="ru-RU" b="1" dirty="0" err="1"/>
              <a:t>Кристиан</a:t>
            </a:r>
            <a:r>
              <a:rPr lang="ru-RU" b="1" dirty="0"/>
              <a:t> </a:t>
            </a:r>
          </a:p>
          <a:p>
            <a:pPr fontAlgn="base"/>
            <a:r>
              <a:rPr lang="ru-RU" b="1" dirty="0"/>
              <a:t>стал работать в известном модельном доме </a:t>
            </a:r>
            <a:r>
              <a:rPr lang="ru-RU" b="1" dirty="0" err="1"/>
              <a:t>Lucien</a:t>
            </a:r>
            <a:r>
              <a:rPr lang="ru-RU" b="1" dirty="0"/>
              <a:t> </a:t>
            </a:r>
          </a:p>
          <a:p>
            <a:pPr fontAlgn="base"/>
            <a:r>
              <a:rPr lang="ru-RU" b="1" dirty="0" err="1"/>
              <a:t>Lelong</a:t>
            </a:r>
            <a:r>
              <a:rPr lang="ru-RU" b="1" dirty="0"/>
              <a:t>, где он многому научился. В 1946 году благодаря</a:t>
            </a:r>
          </a:p>
          <a:p>
            <a:pPr fontAlgn="base"/>
            <a:r>
              <a:rPr lang="ru-RU" b="1" dirty="0"/>
              <a:t> финансированию текстильного магната в Париже открылся дом моды Диора. В 42 года он стал знаменитым, его первая коллекция, названная им самим «Венценосная линия», была признана революционной и имела оглушительный успех. Только представьте себе послевоенное время, когда женщины так истосковались по красоте и изысканности, по подчеркнуто женственным и роскошным нарядам. Диор, невероятно чуткий и талантливый, прочувствовал настроение социума, его желания</a:t>
            </a:r>
          </a:p>
        </p:txBody>
      </p:sp>
    </p:spTree>
    <p:extLst>
      <p:ext uri="{BB962C8B-B14F-4D97-AF65-F5344CB8AC3E}">
        <p14:creationId xmlns:p14="http://schemas.microsoft.com/office/powerpoint/2010/main" val="210354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esc\дизайнеры\oldpaperscrolls5-ligh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933" r="22523" b="1"/>
          <a:stretch/>
        </p:blipFill>
        <p:spPr bwMode="auto">
          <a:xfrm>
            <a:off x="0" y="0"/>
            <a:ext cx="9180512" cy="77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867635" cy="3556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3" y="-1741646"/>
            <a:ext cx="8784977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b="1" dirty="0"/>
              <a:t>И мечты. Парижанки так устали тогда от </a:t>
            </a:r>
          </a:p>
          <a:p>
            <a:pPr fontAlgn="base"/>
            <a:r>
              <a:rPr lang="ru-RU" b="1" dirty="0"/>
              <a:t>мужеподобных пиджаков и коротких </a:t>
            </a:r>
          </a:p>
          <a:p>
            <a:pPr fontAlgn="base"/>
            <a:r>
              <a:rPr lang="ru-RU" b="1" dirty="0"/>
              <a:t>юбок, что с восторгом встретили </a:t>
            </a:r>
            <a:r>
              <a:rPr lang="ru-RU" b="1" dirty="0" err="1"/>
              <a:t>коллек</a:t>
            </a:r>
            <a:r>
              <a:rPr lang="ru-RU" b="1" dirty="0"/>
              <a:t>-</a:t>
            </a:r>
          </a:p>
          <a:p>
            <a:pPr fontAlgn="base"/>
            <a:r>
              <a:rPr lang="ru-RU" b="1" dirty="0" err="1"/>
              <a:t>цию</a:t>
            </a:r>
            <a:r>
              <a:rPr lang="ru-RU" b="1" dirty="0"/>
              <a:t> Диора. Женственные силуэты, </a:t>
            </a:r>
          </a:p>
          <a:p>
            <a:pPr fontAlgn="base"/>
            <a:r>
              <a:rPr lang="ru-RU" b="1" dirty="0"/>
              <a:t>роскошные и яркие ткани, затянутые </a:t>
            </a:r>
          </a:p>
          <a:p>
            <a:pPr fontAlgn="base"/>
            <a:r>
              <a:rPr lang="ru-RU" b="1" dirty="0"/>
              <a:t>талии, юбки до щиколотки (либо пышны</a:t>
            </a:r>
          </a:p>
          <a:p>
            <a:pPr fontAlgn="base"/>
            <a:r>
              <a:rPr lang="ru-RU" b="1" dirty="0"/>
              <a:t>е, либо прямые), маленькие круглые </a:t>
            </a:r>
          </a:p>
          <a:p>
            <a:pPr fontAlgn="base"/>
            <a:r>
              <a:rPr lang="ru-RU" b="1" dirty="0"/>
              <a:t>плечи – в этой коллекции все было </a:t>
            </a:r>
          </a:p>
          <a:p>
            <a:pPr fontAlgn="base"/>
            <a:r>
              <a:rPr lang="ru-RU" b="1" dirty="0"/>
              <a:t>самим воплощением традиционной </a:t>
            </a:r>
          </a:p>
          <a:p>
            <a:pPr fontAlgn="base"/>
            <a:r>
              <a:rPr lang="ru-RU" b="1" dirty="0"/>
              <a:t>женственности и очарования. Но не всё</a:t>
            </a:r>
          </a:p>
          <a:p>
            <a:pPr fontAlgn="base"/>
            <a:r>
              <a:rPr lang="ru-RU" b="1" dirty="0"/>
              <a:t> было так безоблачно. Феминистки </a:t>
            </a:r>
          </a:p>
          <a:p>
            <a:pPr fontAlgn="base"/>
            <a:r>
              <a:rPr lang="ru-RU" b="1" dirty="0"/>
              <a:t>критиковали коллекцию, заявляя, что </a:t>
            </a:r>
          </a:p>
          <a:p>
            <a:pPr fontAlgn="base"/>
            <a:r>
              <a:rPr lang="ru-RU" b="1" dirty="0"/>
              <a:t>возвращение к кринолинам и корсетам</a:t>
            </a:r>
          </a:p>
          <a:p>
            <a:pPr fontAlgn="base"/>
            <a:r>
              <a:rPr lang="ru-RU" b="1" dirty="0"/>
              <a:t> свидетельствует об угнетенности </a:t>
            </a:r>
            <a:r>
              <a:rPr lang="ru-RU" b="1" dirty="0" err="1"/>
              <a:t>трудо</a:t>
            </a:r>
            <a:r>
              <a:rPr lang="ru-RU" b="1" dirty="0"/>
              <a:t>-</a:t>
            </a:r>
          </a:p>
          <a:p>
            <a:pPr fontAlgn="base"/>
            <a:r>
              <a:rPr lang="ru-RU" b="1" dirty="0" err="1"/>
              <a:t>вых</a:t>
            </a:r>
            <a:r>
              <a:rPr lang="ru-RU" b="1" dirty="0"/>
              <a:t> женщин. Многие считали, что после войны роскошь и яркость неуместна и кощунственна. Однако, несмотря на критику, нью-лук очаровал публику. Популярность Диора была ошеломительной, его имя стало ассоциироваться с роскошью и хорошим вкусом. Каждую его коллекцию ждали, затаив дыхание, и каждую ждал успех.</a:t>
            </a:r>
          </a:p>
          <a:p>
            <a:pPr fontAlgn="base"/>
            <a:r>
              <a:rPr lang="ru-RU" b="1" dirty="0"/>
              <a:t>Только в 1954 году был немного опасный для карьеры Диора момент, когда на модную арену вернулась Шанель, которая терпеть не могла «ужасы 50-х», как она отзывалась о моделях Диора. Но Диор очень интеллигентно вышел из положения, выпустив новую коллекцию, легкую и непринужденную. Иную, чем прежде, но всё такую же женственную. Силуэты были более естественными, линии смягченными. Личная помощница Диора уже после смерти великого кутюрье как-то сказала, что «если бы Диор был жив, мода не оказалась бы в таком плачевном состоянии, в котором она находится теперь».</a:t>
            </a:r>
          </a:p>
        </p:txBody>
      </p:sp>
    </p:spTree>
    <p:extLst>
      <p:ext uri="{BB962C8B-B14F-4D97-AF65-F5344CB8AC3E}">
        <p14:creationId xmlns:p14="http://schemas.microsoft.com/office/powerpoint/2010/main" val="485257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2088</Words>
  <Application>Microsoft Office PowerPoint</Application>
  <PresentationFormat>Экран (4:3)</PresentationFormat>
  <Paragraphs>231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Неизвестный пользователь</cp:lastModifiedBy>
  <cp:revision>22</cp:revision>
  <dcterms:created xsi:type="dcterms:W3CDTF">2020-04-08T14:43:02Z</dcterms:created>
  <dcterms:modified xsi:type="dcterms:W3CDTF">2020-04-09T09:20:41Z</dcterms:modified>
</cp:coreProperties>
</file>